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9" r:id="rId3"/>
    <p:sldId id="257" r:id="rId4"/>
    <p:sldId id="261" r:id="rId5"/>
    <p:sldId id="270" r:id="rId6"/>
    <p:sldId id="258" r:id="rId7"/>
    <p:sldId id="259" r:id="rId8"/>
    <p:sldId id="260" r:id="rId9"/>
    <p:sldId id="281" r:id="rId10"/>
    <p:sldId id="262" r:id="rId11"/>
    <p:sldId id="356" r:id="rId12"/>
    <p:sldId id="357" r:id="rId13"/>
    <p:sldId id="330" r:id="rId14"/>
    <p:sldId id="350" r:id="rId15"/>
    <p:sldId id="351" r:id="rId16"/>
    <p:sldId id="348" r:id="rId17"/>
    <p:sldId id="346" r:id="rId18"/>
    <p:sldId id="347" r:id="rId19"/>
    <p:sldId id="352" r:id="rId20"/>
    <p:sldId id="263" r:id="rId21"/>
    <p:sldId id="283" r:id="rId22"/>
    <p:sldId id="276" r:id="rId23"/>
    <p:sldId id="271" r:id="rId24"/>
    <p:sldId id="272" r:id="rId25"/>
    <p:sldId id="273" r:id="rId26"/>
    <p:sldId id="275" r:id="rId27"/>
    <p:sldId id="264" r:id="rId28"/>
    <p:sldId id="265" r:id="rId29"/>
    <p:sldId id="274" r:id="rId30"/>
    <p:sldId id="284" r:id="rId31"/>
    <p:sldId id="266" r:id="rId32"/>
    <p:sldId id="285" r:id="rId33"/>
    <p:sldId id="267" r:id="rId34"/>
    <p:sldId id="268" r:id="rId35"/>
    <p:sldId id="277" r:id="rId36"/>
    <p:sldId id="278" r:id="rId37"/>
    <p:sldId id="287" r:id="rId38"/>
    <p:sldId id="288" r:id="rId39"/>
    <p:sldId id="289" r:id="rId40"/>
    <p:sldId id="290" r:id="rId41"/>
    <p:sldId id="292" r:id="rId42"/>
    <p:sldId id="291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279" r:id="rId52"/>
    <p:sldId id="280" r:id="rId53"/>
    <p:sldId id="331" r:id="rId54"/>
    <p:sldId id="303" r:id="rId55"/>
    <p:sldId id="338" r:id="rId56"/>
    <p:sldId id="304" r:id="rId57"/>
    <p:sldId id="332" r:id="rId58"/>
    <p:sldId id="301" r:id="rId59"/>
    <p:sldId id="302" r:id="rId60"/>
    <p:sldId id="333" r:id="rId61"/>
    <p:sldId id="306" r:id="rId62"/>
    <p:sldId id="334" r:id="rId63"/>
    <p:sldId id="359" r:id="rId64"/>
    <p:sldId id="309" r:id="rId65"/>
    <p:sldId id="345" r:id="rId66"/>
    <p:sldId id="307" r:id="rId67"/>
    <p:sldId id="335" r:id="rId68"/>
    <p:sldId id="310" r:id="rId69"/>
    <p:sldId id="336" r:id="rId70"/>
    <p:sldId id="344" r:id="rId71"/>
    <p:sldId id="337" r:id="rId72"/>
    <p:sldId id="325" r:id="rId73"/>
    <p:sldId id="308" r:id="rId74"/>
    <p:sldId id="341" r:id="rId75"/>
    <p:sldId id="339" r:id="rId76"/>
    <p:sldId id="340" r:id="rId77"/>
    <p:sldId id="342" r:id="rId78"/>
    <p:sldId id="343" r:id="rId79"/>
    <p:sldId id="354" r:id="rId80"/>
    <p:sldId id="319" r:id="rId81"/>
    <p:sldId id="320" r:id="rId82"/>
    <p:sldId id="355" r:id="rId83"/>
    <p:sldId id="321" r:id="rId84"/>
    <p:sldId id="322" r:id="rId85"/>
    <p:sldId id="323" r:id="rId86"/>
    <p:sldId id="324" r:id="rId87"/>
    <p:sldId id="326" r:id="rId88"/>
    <p:sldId id="327" r:id="rId89"/>
    <p:sldId id="328" r:id="rId90"/>
    <p:sldId id="329" r:id="rId91"/>
    <p:sldId id="360" r:id="rId92"/>
    <p:sldId id="361" r:id="rId93"/>
  </p:sldIdLst>
  <p:sldSz cx="12192000" cy="6858000"/>
  <p:notesSz cx="6858000" cy="9144000"/>
  <p:embeddedFontLst>
    <p:embeddedFont>
      <p:font typeface="Adobe 고딕 Std B" panose="020B0800000000000000" charset="-127"/>
      <p:bold r:id="rId94"/>
    </p:embeddedFont>
    <p:embeddedFont>
      <p:font typeface="HY견고딕" panose="02030600000101010101" pitchFamily="18" charset="-127"/>
      <p:regular r:id="rId95"/>
    </p:embeddedFont>
    <p:embeddedFont>
      <p:font typeface="맑은 고딕" panose="020B0503020000020004" pitchFamily="50" charset="-127"/>
      <p:regular r:id="rId96"/>
      <p:bold r:id="rId9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0324A4D-0E3B-4E82-BB5C-9109616636B3}">
          <p14:sldIdLst>
            <p14:sldId id="256"/>
            <p14:sldId id="269"/>
            <p14:sldId id="257"/>
            <p14:sldId id="261"/>
            <p14:sldId id="270"/>
            <p14:sldId id="258"/>
            <p14:sldId id="259"/>
            <p14:sldId id="260"/>
            <p14:sldId id="281"/>
            <p14:sldId id="262"/>
            <p14:sldId id="356"/>
            <p14:sldId id="357"/>
            <p14:sldId id="330"/>
            <p14:sldId id="350"/>
            <p14:sldId id="351"/>
            <p14:sldId id="348"/>
            <p14:sldId id="346"/>
            <p14:sldId id="347"/>
            <p14:sldId id="352"/>
          </p14:sldIdLst>
        </p14:section>
        <p14:section name="한글" id="{7B1C404A-BDA3-4FF7-9672-9F0BE98333CE}">
          <p14:sldIdLst>
            <p14:sldId id="263"/>
            <p14:sldId id="283"/>
            <p14:sldId id="276"/>
            <p14:sldId id="271"/>
            <p14:sldId id="272"/>
            <p14:sldId id="273"/>
            <p14:sldId id="275"/>
            <p14:sldId id="264"/>
            <p14:sldId id="265"/>
            <p14:sldId id="274"/>
            <p14:sldId id="284"/>
            <p14:sldId id="266"/>
            <p14:sldId id="285"/>
            <p14:sldId id="267"/>
            <p14:sldId id="268"/>
          </p14:sldIdLst>
        </p14:section>
        <p14:section name="엑셀" id="{556EB9FD-BED5-4D84-92CE-F58C877223B1}">
          <p14:sldIdLst>
            <p14:sldId id="277"/>
            <p14:sldId id="278"/>
            <p14:sldId id="287"/>
            <p14:sldId id="288"/>
            <p14:sldId id="289"/>
            <p14:sldId id="290"/>
            <p14:sldId id="292"/>
            <p14:sldId id="291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</p14:sldIdLst>
        </p14:section>
        <p14:section name="파워포인트" id="{08BE2A55-DFC9-4E10-9AFF-0AFE9FCE7004}">
          <p14:sldIdLst>
            <p14:sldId id="279"/>
            <p14:sldId id="280"/>
            <p14:sldId id="331"/>
            <p14:sldId id="303"/>
            <p14:sldId id="338"/>
            <p14:sldId id="304"/>
            <p14:sldId id="332"/>
            <p14:sldId id="301"/>
            <p14:sldId id="302"/>
            <p14:sldId id="333"/>
            <p14:sldId id="306"/>
            <p14:sldId id="334"/>
            <p14:sldId id="359"/>
            <p14:sldId id="309"/>
            <p14:sldId id="345"/>
            <p14:sldId id="307"/>
            <p14:sldId id="335"/>
            <p14:sldId id="310"/>
            <p14:sldId id="336"/>
            <p14:sldId id="344"/>
            <p14:sldId id="337"/>
            <p14:sldId id="325"/>
            <p14:sldId id="308"/>
            <p14:sldId id="341"/>
            <p14:sldId id="339"/>
            <p14:sldId id="340"/>
            <p14:sldId id="342"/>
            <p14:sldId id="343"/>
            <p14:sldId id="354"/>
            <p14:sldId id="319"/>
            <p14:sldId id="320"/>
            <p14:sldId id="355"/>
            <p14:sldId id="321"/>
            <p14:sldId id="322"/>
            <p14:sldId id="323"/>
            <p14:sldId id="324"/>
            <p14:sldId id="326"/>
            <p14:sldId id="327"/>
            <p14:sldId id="328"/>
            <p14:sldId id="329"/>
            <p14:sldId id="360"/>
            <p14:sldId id="3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4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6366" autoAdjust="0"/>
  </p:normalViewPr>
  <p:slideViewPr>
    <p:cSldViewPr snapToGrid="0">
      <p:cViewPr varScale="1">
        <p:scale>
          <a:sx n="82" d="100"/>
          <a:sy n="82" d="100"/>
        </p:scale>
        <p:origin x="614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97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2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1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r>
              <a:rPr lang="ko-KR" altLang="en-US" sz="2000" dirty="0">
                <a:solidFill>
                  <a:schemeClr val="tx1"/>
                </a:solidFill>
                <a:latin typeface="+mj-lt"/>
              </a:rPr>
              <a:t>지역별 주</a:t>
            </a:r>
            <a:r>
              <a:rPr lang="en-US" altLang="ko-KR" sz="2000" dirty="0">
                <a:solidFill>
                  <a:schemeClr val="tx1"/>
                </a:solidFill>
                <a:latin typeface="+mj-lt"/>
              </a:rPr>
              <a:t>5</a:t>
            </a:r>
            <a:r>
              <a:rPr lang="ko-KR" altLang="en-US" sz="2000" dirty="0">
                <a:solidFill>
                  <a:schemeClr val="tx1"/>
                </a:solidFill>
                <a:latin typeface="+mj-lt"/>
              </a:rPr>
              <a:t>일 이상 아침식사 결식 학생 수</a:t>
            </a:r>
          </a:p>
        </c:rich>
      </c:tx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/>
              </a:solidFill>
              <a:latin typeface="+mj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6119669823880714"/>
          <c:y val="0.1580665533222195"/>
          <c:w val="0.75175310966563957"/>
          <c:h val="0.643781981542229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서울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2015년</c:v>
                </c:pt>
                <c:pt idx="1">
                  <c:v>2017년</c:v>
                </c:pt>
                <c:pt idx="2">
                  <c:v>2019년</c:v>
                </c:pt>
              </c:strCache>
            </c:strRef>
          </c:cat>
          <c:val>
            <c:numRef>
              <c:f>Sheet1!$B$2:$B$4</c:f>
              <c:numCache>
                <c:formatCode>#,##0_ </c:formatCode>
                <c:ptCount val="3"/>
                <c:pt idx="0">
                  <c:v>9567</c:v>
                </c:pt>
                <c:pt idx="1">
                  <c:v>9287</c:v>
                </c:pt>
                <c:pt idx="2">
                  <c:v>8771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B2-4D74-87A3-3BDC3586F65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경기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2015년</c:v>
                </c:pt>
                <c:pt idx="1">
                  <c:v>2017년</c:v>
                </c:pt>
                <c:pt idx="2">
                  <c:v>2019년</c:v>
                </c:pt>
              </c:strCache>
            </c:strRef>
          </c:cat>
          <c:val>
            <c:numRef>
              <c:f>Sheet1!$C$2:$C$4</c:f>
              <c:numCache>
                <c:formatCode>#,##0_ </c:formatCode>
                <c:ptCount val="3"/>
                <c:pt idx="0">
                  <c:v>13990</c:v>
                </c:pt>
                <c:pt idx="1">
                  <c:v>13465</c:v>
                </c:pt>
                <c:pt idx="2">
                  <c:v>12798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6B2-4D74-87A3-3BDC3586F65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강원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2015년</c:v>
                </c:pt>
                <c:pt idx="1">
                  <c:v>2017년</c:v>
                </c:pt>
                <c:pt idx="2">
                  <c:v>2019년</c:v>
                </c:pt>
              </c:strCache>
            </c:strRef>
          </c:cat>
          <c:val>
            <c:numRef>
              <c:f>Sheet1!$D$2:$D$4</c:f>
              <c:numCache>
                <c:formatCode>#,##0_ </c:formatCode>
                <c:ptCount val="3"/>
                <c:pt idx="0">
                  <c:v>2224</c:v>
                </c:pt>
                <c:pt idx="1">
                  <c:v>2219</c:v>
                </c:pt>
                <c:pt idx="2">
                  <c:v>2263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6B2-4D74-87A3-3BDC3586F6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8531696"/>
        <c:axId val="28528784"/>
      </c:barChart>
      <c:catAx>
        <c:axId val="285316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>
                    <a:solidFill>
                      <a:schemeClr val="tx1"/>
                    </a:solidFill>
                  </a:rPr>
                  <a:t>연도</a:t>
                </a:r>
                <a:endParaRPr lang="ko-KR" altLang="en-US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8528784"/>
        <c:crosses val="autoZero"/>
        <c:auto val="1"/>
        <c:lblAlgn val="ctr"/>
        <c:lblOffset val="100"/>
        <c:noMultiLvlLbl val="0"/>
      </c:catAx>
      <c:valAx>
        <c:axId val="28528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>
                    <a:solidFill>
                      <a:schemeClr val="tx1"/>
                    </a:solidFill>
                  </a:rPr>
                  <a:t>학생 수</a:t>
                </a:r>
                <a:endParaRPr lang="ko-KR" altLang="en-US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#,##0_ 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8531696"/>
        <c:crosses val="autoZero"/>
        <c:crossBetween val="between"/>
      </c:valAx>
      <c:spPr>
        <a:solidFill>
          <a:schemeClr val="bg1"/>
        </a:solidFill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93445347864125683"/>
          <c:y val="0.46831480340070114"/>
          <c:w val="5.3469226672752862E-2"/>
          <c:h val="0.19057931146695567"/>
        </c:manualLayout>
      </c:layout>
      <c:overlay val="0"/>
      <c:spPr>
        <a:noFill/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accent6">
        <a:lumMod val="20000"/>
        <a:lumOff val="80000"/>
      </a:schemeClr>
    </a:solidFill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온라인 분기별 매출 현황</a:t>
            </a:r>
          </a:p>
        </c:rich>
      </c:tx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도서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1사분기</c:v>
                </c:pt>
                <c:pt idx="1">
                  <c:v>2사분기</c:v>
                </c:pt>
                <c:pt idx="2">
                  <c:v>3사분기</c:v>
                </c:pt>
                <c:pt idx="3">
                  <c:v>4사분기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1044</c:v>
                </c:pt>
                <c:pt idx="1">
                  <c:v>1954</c:v>
                </c:pt>
                <c:pt idx="2">
                  <c:v>1855</c:v>
                </c:pt>
                <c:pt idx="3">
                  <c:v>1330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D5-47F4-9C65-C20C42C54F8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음반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1사분기</c:v>
                </c:pt>
                <c:pt idx="1">
                  <c:v>2사분기</c:v>
                </c:pt>
                <c:pt idx="2">
                  <c:v>3사분기</c:v>
                </c:pt>
                <c:pt idx="3">
                  <c:v>4사분기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2145</c:v>
                </c:pt>
                <c:pt idx="1">
                  <c:v>2400</c:v>
                </c:pt>
                <c:pt idx="2">
                  <c:v>1199</c:v>
                </c:pt>
                <c:pt idx="3">
                  <c:v>1855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ED5-47F4-9C65-C20C42C54F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9729304"/>
        <c:axId val="369728520"/>
      </c:barChart>
      <c:catAx>
        <c:axId val="369729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69728520"/>
        <c:crosses val="autoZero"/>
        <c:auto val="1"/>
        <c:lblAlgn val="ctr"/>
        <c:lblOffset val="100"/>
        <c:noMultiLvlLbl val="0"/>
      </c:catAx>
      <c:valAx>
        <c:axId val="369728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6972930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dTable>
      <c:spPr>
        <a:solidFill>
          <a:schemeClr val="bg1"/>
        </a:solidFill>
        <a:ln>
          <a:solidFill>
            <a:schemeClr val="tx1"/>
          </a:solidFill>
        </a:ln>
        <a:effectLst/>
      </c:spPr>
    </c:plotArea>
    <c:legend>
      <c:legendPos val="b"/>
      <c:overlay val="0"/>
      <c:spPr>
        <a:noFill/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rgbClr val="92D050"/>
    </a:solidFill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0.10697</cdr:x>
      <cdr:y>0.16075</cdr:y>
    </cdr:from>
    <cdr:to>
      <cdr:x>0.10697</cdr:x>
      <cdr:y>0.80274</cdr:y>
    </cdr:to>
    <cdr:cxnSp macro="">
      <cdr:nvCxnSpPr>
        <cdr:cNvPr id="3" name="직선 연결선 2">
          <a:extLst xmlns:a="http://schemas.openxmlformats.org/drawingml/2006/main">
            <a:ext uri="{FF2B5EF4-FFF2-40B4-BE49-F238E27FC236}">
              <a16:creationId xmlns:a16="http://schemas.microsoft.com/office/drawing/2014/main" id="{137F7D72-C5FC-08C5-28DF-B5852312C8CA}"/>
            </a:ext>
          </a:extLst>
        </cdr:cNvPr>
        <cdr:cNvCxnSpPr/>
      </cdr:nvCxnSpPr>
      <cdr:spPr>
        <a:xfrm xmlns:a="http://schemas.openxmlformats.org/drawingml/2006/main">
          <a:off x="1124824" y="699461"/>
          <a:ext cx="0" cy="2793534"/>
        </a:xfrm>
        <a:prstGeom xmlns:a="http://schemas.openxmlformats.org/drawingml/2006/main" prst="line">
          <a:avLst/>
        </a:prstGeom>
        <a:ln xmlns:a="http://schemas.openxmlformats.org/drawingml/2006/main">
          <a:noFill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1C9CD-5F4C-431F-82CD-256C5A898B5A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ABAF-3B99-4A62-B9D0-692CDCCD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248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1C9CD-5F4C-431F-82CD-256C5A898B5A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ABAF-3B99-4A62-B9D0-692CDCCD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381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1C9CD-5F4C-431F-82CD-256C5A898B5A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ABAF-3B99-4A62-B9D0-692CDCCD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928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10000"/>
              </a:lnSpc>
              <a:defRPr sz="3600"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  <a:lvl2pPr>
              <a:lnSpc>
                <a:spcPct val="110000"/>
              </a:lnSpc>
              <a:defRPr sz="3200"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2pPr>
            <a:lvl3pPr>
              <a:lnSpc>
                <a:spcPct val="110000"/>
              </a:lnSpc>
              <a:defRPr sz="2800"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3pPr>
            <a:lvl4pPr>
              <a:lnSpc>
                <a:spcPct val="110000"/>
              </a:lnSpc>
              <a:defRPr sz="2400"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4pPr>
            <a:lvl5pPr>
              <a:lnSpc>
                <a:spcPct val="110000"/>
              </a:lnSpc>
              <a:defRPr sz="2400"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1C9CD-5F4C-431F-82CD-256C5A898B5A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ABAF-3B99-4A62-B9D0-692CDCCD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039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1C9CD-5F4C-431F-82CD-256C5A898B5A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ABAF-3B99-4A62-B9D0-692CDCCD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222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  <a:lvl2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2pPr>
            <a:lvl3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3pPr>
            <a:lvl4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4pPr>
            <a:lvl5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  <a:lvl2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2pPr>
            <a:lvl3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3pPr>
            <a:lvl4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4pPr>
            <a:lvl5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1C9CD-5F4C-431F-82CD-256C5A898B5A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ABAF-3B99-4A62-B9D0-692CDCCD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568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1C9CD-5F4C-431F-82CD-256C5A898B5A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ABAF-3B99-4A62-B9D0-692CDCCD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609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1C9CD-5F4C-431F-82CD-256C5A898B5A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ABAF-3B99-4A62-B9D0-692CDCCD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223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1C9CD-5F4C-431F-82CD-256C5A898B5A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ABAF-3B99-4A62-B9D0-692CDCCD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810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1C9CD-5F4C-431F-82CD-256C5A898B5A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ABAF-3B99-4A62-B9D0-692CDCCD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140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1C9CD-5F4C-431F-82CD-256C5A898B5A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ABAF-3B99-4A62-B9D0-692CDCCD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224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1C9CD-5F4C-431F-82CD-256C5A898B5A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57ABAF-3B99-4A62-B9D0-692CDCCD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085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400" b="0" kern="1200">
          <a:solidFill>
            <a:schemeClr val="tx1"/>
          </a:solidFill>
          <a:latin typeface="HY견고딕" panose="02030600000101010101" pitchFamily="18" charset="-127"/>
          <a:ea typeface="HY견고딕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51104" y="1122363"/>
            <a:ext cx="11289792" cy="2387600"/>
          </a:xfrm>
        </p:spPr>
        <p:txBody>
          <a:bodyPr>
            <a:normAutofit/>
          </a:bodyPr>
          <a:lstStyle/>
          <a:p>
            <a:r>
              <a:rPr lang="en-US" altLang="ko-KR" sz="72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ITQ</a:t>
            </a:r>
            <a:r>
              <a:rPr lang="en-US" altLang="ko-KR" sz="5400" dirty="0"/>
              <a:t>(Information Technology Qualification)</a:t>
            </a:r>
            <a:endParaRPr lang="ko-KR" altLang="en-US" sz="5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한국생산성본부 주관</a:t>
            </a:r>
          </a:p>
        </p:txBody>
      </p:sp>
    </p:spTree>
    <p:extLst>
      <p:ext uri="{BB962C8B-B14F-4D97-AF65-F5344CB8AC3E}">
        <p14:creationId xmlns:p14="http://schemas.microsoft.com/office/powerpoint/2010/main" val="4045021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자격증 발급비용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제작비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3,500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원</a:t>
            </a:r>
            <a:endParaRPr lang="en-US" altLang="ko-KR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등기 발송비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2,800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원</a:t>
            </a:r>
            <a:endParaRPr lang="en-US" altLang="ko-KR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결제 수수료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600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원</a:t>
            </a:r>
            <a:endParaRPr lang="en-US" altLang="ko-KR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0688"/>
            <a:ext cx="5696745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3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컴퓨터활용능력평가 </a:t>
            </a:r>
            <a:r>
              <a:rPr lang="en-US" altLang="ko-KR" dirty="0"/>
              <a:t>2</a:t>
            </a:r>
            <a:r>
              <a:rPr lang="ko-KR" altLang="en-US" dirty="0"/>
              <a:t>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61950" indent="-3619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시 행 처 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대한상공회의소</a:t>
            </a:r>
          </a:p>
          <a:p>
            <a:pPr marL="361950" indent="-3619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관련학과 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모든 학과 응시 가능</a:t>
            </a:r>
          </a:p>
          <a:p>
            <a:pPr marL="361950" indent="-3619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시험과목</a:t>
            </a:r>
            <a:endParaRPr lang="en-US" altLang="ko-KR" sz="28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필기 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: 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컴퓨터 일반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스프레드시트 일반</a:t>
            </a:r>
            <a:endParaRPr lang="en-US" altLang="ko-KR" sz="20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실기 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엑셀</a:t>
            </a:r>
            <a:endParaRPr lang="en-US" altLang="ko-KR" sz="20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ko-KR" altLang="en-US" sz="28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검정방법</a:t>
            </a:r>
            <a:endParaRPr lang="en-US" altLang="ko-KR" sz="28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필기 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객관식 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4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지 </a:t>
            </a:r>
            <a:r>
              <a:rPr lang="ko-KR" altLang="en-US" sz="20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택일형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과목당 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20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문항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과목당 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20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분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endParaRPr lang="ko-KR" altLang="en-US" sz="20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실기 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20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작업형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(40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분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endParaRPr lang="ko-KR" altLang="en-US" sz="20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361950" indent="-3619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합격기준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필기 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: 100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점을 만점으로 하여 과목당 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40</a:t>
            </a:r>
            <a:r>
              <a:rPr lang="ko-KR" altLang="en-US" sz="20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점이상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전과목 평균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60</a:t>
            </a:r>
            <a:r>
              <a:rPr lang="ko-KR" altLang="en-US" sz="20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점이상</a:t>
            </a:r>
            <a:endParaRPr lang="ko-KR" altLang="en-US" sz="20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실기 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: 100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점을 만점으로 하여 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70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점 이상  </a:t>
            </a:r>
          </a:p>
        </p:txBody>
      </p:sp>
    </p:spTree>
    <p:extLst>
      <p:ext uri="{BB962C8B-B14F-4D97-AF65-F5344CB8AC3E}">
        <p14:creationId xmlns:p14="http://schemas.microsoft.com/office/powerpoint/2010/main" val="4260687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사무자동화 산업기사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44478"/>
            <a:ext cx="10515600" cy="4773583"/>
          </a:xfrm>
        </p:spPr>
        <p:txBody>
          <a:bodyPr>
            <a:noAutofit/>
          </a:bodyPr>
          <a:lstStyle/>
          <a:p>
            <a:pPr marL="361950" indent="-361950">
              <a:spcBef>
                <a:spcPts val="0"/>
              </a:spcBef>
              <a:buFont typeface="+mj-lt"/>
              <a:buAutoNum type="arabicPeriod"/>
            </a:pP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시 행 처 </a:t>
            </a:r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한국산업인력공단</a:t>
            </a:r>
          </a:p>
          <a:p>
            <a:pPr marL="361950" indent="-361950">
              <a:spcBef>
                <a:spcPts val="0"/>
              </a:spcBef>
              <a:buFont typeface="+mj-lt"/>
              <a:buAutoNum type="arabicPeriod"/>
            </a:pP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관련학과 </a:t>
            </a:r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모든 학과 응시 가능</a:t>
            </a:r>
          </a:p>
          <a:p>
            <a:pPr marL="361950" indent="-361950">
              <a:spcBef>
                <a:spcPts val="0"/>
              </a:spcBef>
              <a:buFont typeface="+mj-lt"/>
              <a:buAutoNum type="arabicPeriod"/>
            </a:pP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시험과목</a:t>
            </a:r>
            <a:endParaRPr lang="en-US" altLang="ko-KR" sz="2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>
              <a:spcBef>
                <a:spcPts val="0"/>
              </a:spcBef>
            </a:pP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필기 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: 1. 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사무자동화시스템 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2. 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사무경영관리개론 </a:t>
            </a:r>
            <a:b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         3. 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프로그래밍일반 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4. 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정보통신개론</a:t>
            </a:r>
          </a:p>
          <a:p>
            <a:pPr lvl="1">
              <a:spcBef>
                <a:spcPts val="0"/>
              </a:spcBef>
            </a:pP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실기 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사무자동화 실무</a:t>
            </a:r>
          </a:p>
          <a:p>
            <a:pPr marL="361950" indent="-361950">
              <a:spcBef>
                <a:spcPts val="0"/>
              </a:spcBef>
              <a:buFont typeface="+mj-lt"/>
              <a:buAutoNum type="arabicPeriod"/>
            </a:pPr>
            <a:r>
              <a:rPr lang="ko-KR" altLang="en-US" sz="24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검정방법</a:t>
            </a:r>
            <a:endParaRPr lang="en-US" altLang="ko-KR" sz="2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>
              <a:spcBef>
                <a:spcPts val="0"/>
              </a:spcBef>
            </a:pP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필기 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객관식 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4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지 </a:t>
            </a:r>
            <a:r>
              <a:rPr lang="ko-KR" altLang="en-US" sz="20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택일형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과목당 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20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문항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과목당 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30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분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endParaRPr lang="ko-KR" altLang="en-US" sz="20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>
              <a:spcBef>
                <a:spcPts val="0"/>
              </a:spcBef>
            </a:pP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실기 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20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작업형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(2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시간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endParaRPr lang="ko-KR" altLang="en-US" sz="20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361950" indent="-361950">
              <a:spcBef>
                <a:spcPts val="0"/>
              </a:spcBef>
              <a:buFont typeface="+mj-lt"/>
              <a:buAutoNum type="arabicPeriod"/>
            </a:pP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합격기준</a:t>
            </a:r>
          </a:p>
          <a:p>
            <a:pPr lvl="1">
              <a:spcBef>
                <a:spcPts val="0"/>
              </a:spcBef>
            </a:pP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필기 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: 100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점을 만점으로 하여 과목당 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40</a:t>
            </a:r>
            <a:r>
              <a:rPr lang="ko-KR" altLang="en-US" sz="20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점이상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전과목 평균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60</a:t>
            </a:r>
            <a:r>
              <a:rPr lang="ko-KR" altLang="en-US" sz="20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점이상</a:t>
            </a:r>
            <a:endParaRPr lang="ko-KR" altLang="en-US" sz="20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>
              <a:spcBef>
                <a:spcPts val="0"/>
              </a:spcBef>
            </a:pP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실기 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: 100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점을 만점으로 하여 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60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점 이상  </a:t>
            </a:r>
          </a:p>
        </p:txBody>
      </p:sp>
    </p:spTree>
    <p:extLst>
      <p:ext uri="{BB962C8B-B14F-4D97-AF65-F5344CB8AC3E}">
        <p14:creationId xmlns:p14="http://schemas.microsoft.com/office/powerpoint/2010/main" val="189725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채점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Itq.youngjin.com</a:t>
            </a:r>
            <a:endParaRPr lang="ko-KR" altLang="en-US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0395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84C8E30-90A9-A7D5-AF2C-B66499484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138" y="2223919"/>
            <a:ext cx="4434134" cy="3702428"/>
          </a:xfrm>
          <a:prstGeom prst="rect">
            <a:avLst/>
          </a:prstGeo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842F62FC-5B37-BA0F-340B-47B77E25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수험번호 등록</a:t>
            </a:r>
          </a:p>
        </p:txBody>
      </p:sp>
    </p:spTree>
    <p:extLst>
      <p:ext uri="{BB962C8B-B14F-4D97-AF65-F5344CB8AC3E}">
        <p14:creationId xmlns:p14="http://schemas.microsoft.com/office/powerpoint/2010/main" val="2307212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B2FB771-AC95-57C4-A06F-589D545E9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269" y="2243235"/>
            <a:ext cx="4315385" cy="3674486"/>
          </a:xfrm>
          <a:prstGeom prst="rect">
            <a:avLst/>
          </a:prstGeo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3737D2C0-A3A6-36B2-BBAA-199455EDD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수험자</a:t>
            </a:r>
            <a:r>
              <a:rPr lang="ko-KR" altLang="en-US" dirty="0"/>
              <a:t> 정보 확인</a:t>
            </a:r>
          </a:p>
        </p:txBody>
      </p:sp>
    </p:spTree>
    <p:extLst>
      <p:ext uri="{BB962C8B-B14F-4D97-AF65-F5344CB8AC3E}">
        <p14:creationId xmlns:p14="http://schemas.microsoft.com/office/powerpoint/2010/main" val="345440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EDFABF0-A59E-0EB1-DCD3-DBF1B2C55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299" y="1815295"/>
            <a:ext cx="3105022" cy="4489891"/>
          </a:xfrm>
          <a:prstGeom prst="rect">
            <a:avLst/>
          </a:prstGeo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D63E0296-D5FA-8946-629F-EC3C82544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시험 관리 프로그램</a:t>
            </a:r>
          </a:p>
        </p:txBody>
      </p:sp>
    </p:spTree>
    <p:extLst>
      <p:ext uri="{BB962C8B-B14F-4D97-AF65-F5344CB8AC3E}">
        <p14:creationId xmlns:p14="http://schemas.microsoft.com/office/powerpoint/2010/main" val="43962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TQ 자격증 시험 답안작성 요령 : 네이버 블로그">
            <a:extLst>
              <a:ext uri="{FF2B5EF4-FFF2-40B4-BE49-F238E27FC236}">
                <a16:creationId xmlns:a16="http://schemas.microsoft.com/office/drawing/2014/main" id="{8BE449A6-41D6-B4AC-33AA-F81806526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676" y="1690688"/>
            <a:ext cx="6096106" cy="404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D1E4AFF-A0EF-9CE9-9383-FEC8BD52E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답안 전송</a:t>
            </a:r>
          </a:p>
        </p:txBody>
      </p:sp>
    </p:spTree>
    <p:extLst>
      <p:ext uri="{BB962C8B-B14F-4D97-AF65-F5344CB8AC3E}">
        <p14:creationId xmlns:p14="http://schemas.microsoft.com/office/powerpoint/2010/main" val="385649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3B316BF-ECFE-0CD1-3CF4-BB696FDC5848}"/>
              </a:ext>
            </a:extLst>
          </p:cNvPr>
          <p:cNvGrpSpPr/>
          <p:nvPr/>
        </p:nvGrpSpPr>
        <p:grpSpPr>
          <a:xfrm>
            <a:off x="3071003" y="1830867"/>
            <a:ext cx="5564038" cy="4560906"/>
            <a:chOff x="2958859" y="907840"/>
            <a:chExt cx="5564038" cy="4560906"/>
          </a:xfrm>
        </p:grpSpPr>
        <p:pic>
          <p:nvPicPr>
            <p:cNvPr id="6150" name="Picture 6" descr="ITQ시험에서 파일 전송 실수하지 말고 A등급으로 합격하자 : 네이버 블로그">
              <a:extLst>
                <a:ext uri="{FF2B5EF4-FFF2-40B4-BE49-F238E27FC236}">
                  <a16:creationId xmlns:a16="http://schemas.microsoft.com/office/drawing/2014/main" id="{A3F2D823-76A8-6837-6F98-A3EDC6A274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8859" y="907840"/>
              <a:ext cx="5564038" cy="4560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493D461-64AF-B7E9-4008-5A684AE3FBDC}"/>
                </a:ext>
              </a:extLst>
            </p:cNvPr>
            <p:cNvSpPr/>
            <p:nvPr/>
          </p:nvSpPr>
          <p:spPr>
            <a:xfrm>
              <a:off x="7272068" y="2941608"/>
              <a:ext cx="638355" cy="3105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3D1AB750-F6BE-7AAE-D878-B4A9B8A6C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답안 전송 확인</a:t>
            </a:r>
          </a:p>
        </p:txBody>
      </p:sp>
    </p:spTree>
    <p:extLst>
      <p:ext uri="{BB962C8B-B14F-4D97-AF65-F5344CB8AC3E}">
        <p14:creationId xmlns:p14="http://schemas.microsoft.com/office/powerpoint/2010/main" val="3926435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FD0416-7D2E-161A-F3E2-DE955B838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저장 않고 답안전송한 경우</a:t>
            </a:r>
          </a:p>
        </p:txBody>
      </p:sp>
      <p:pic>
        <p:nvPicPr>
          <p:cNvPr id="1026" name="Picture 2" descr="국가공인 ITQ 자격증 답안 저장 및 답안 전송 방법 : 네이버 블로그">
            <a:extLst>
              <a:ext uri="{FF2B5EF4-FFF2-40B4-BE49-F238E27FC236}">
                <a16:creationId xmlns:a16="http://schemas.microsoft.com/office/drawing/2014/main" id="{1F4C129E-2EE7-6DAB-217E-99027A9FF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800" y="1894396"/>
            <a:ext cx="5408156" cy="433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421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시험 과목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222400"/>
              </p:ext>
            </p:extLst>
          </p:nvPr>
        </p:nvGraphicFramePr>
        <p:xfrm>
          <a:off x="637564" y="1476461"/>
          <a:ext cx="11001456" cy="5320155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1571636">
                  <a:extLst>
                    <a:ext uri="{9D8B030D-6E8A-4147-A177-3AD203B41FA5}">
                      <a16:colId xmlns:a16="http://schemas.microsoft.com/office/drawing/2014/main" val="4282584482"/>
                    </a:ext>
                  </a:extLst>
                </a:gridCol>
                <a:gridCol w="1772819">
                  <a:extLst>
                    <a:ext uri="{9D8B030D-6E8A-4147-A177-3AD203B41FA5}">
                      <a16:colId xmlns:a16="http://schemas.microsoft.com/office/drawing/2014/main" val="2656401989"/>
                    </a:ext>
                  </a:extLst>
                </a:gridCol>
                <a:gridCol w="1370455">
                  <a:extLst>
                    <a:ext uri="{9D8B030D-6E8A-4147-A177-3AD203B41FA5}">
                      <a16:colId xmlns:a16="http://schemas.microsoft.com/office/drawing/2014/main" val="2998700411"/>
                    </a:ext>
                  </a:extLst>
                </a:gridCol>
                <a:gridCol w="2540257">
                  <a:extLst>
                    <a:ext uri="{9D8B030D-6E8A-4147-A177-3AD203B41FA5}">
                      <a16:colId xmlns:a16="http://schemas.microsoft.com/office/drawing/2014/main" val="230926251"/>
                    </a:ext>
                  </a:extLst>
                </a:gridCol>
                <a:gridCol w="1248763">
                  <a:extLst>
                    <a:ext uri="{9D8B030D-6E8A-4147-A177-3AD203B41FA5}">
                      <a16:colId xmlns:a16="http://schemas.microsoft.com/office/drawing/2014/main" val="1452007807"/>
                    </a:ext>
                  </a:extLst>
                </a:gridCol>
                <a:gridCol w="1248763">
                  <a:extLst>
                    <a:ext uri="{9D8B030D-6E8A-4147-A177-3AD203B41FA5}">
                      <a16:colId xmlns:a16="http://schemas.microsoft.com/office/drawing/2014/main" val="1524857281"/>
                    </a:ext>
                  </a:extLst>
                </a:gridCol>
                <a:gridCol w="1248763">
                  <a:extLst>
                    <a:ext uri="{9D8B030D-6E8A-4147-A177-3AD203B41FA5}">
                      <a16:colId xmlns:a16="http://schemas.microsoft.com/office/drawing/2014/main" val="3200694494"/>
                    </a:ext>
                  </a:extLst>
                </a:gridCol>
              </a:tblGrid>
              <a:tr h="425624">
                <a:tc rowSpan="2"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2000" b="0" dirty="0" err="1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자격종목</a:t>
                      </a:r>
                      <a:r>
                        <a:rPr lang="en-US" altLang="ko-KR" sz="2000" b="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</a:t>
                      </a:r>
                      <a:r>
                        <a:rPr lang="ko-KR" altLang="en-US" sz="2000" b="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과목</a:t>
                      </a:r>
                      <a:r>
                        <a:rPr lang="en-US" altLang="ko-KR" sz="2000" b="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)</a:t>
                      </a:r>
                      <a:endParaRPr lang="en-US" altLang="ko-KR" sz="2000" b="0" dirty="0">
                        <a:solidFill>
                          <a:srgbClr val="333333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49447" marR="49447" marT="49447" marB="494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2000" b="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프로그램 및 버전</a:t>
                      </a:r>
                      <a:endParaRPr lang="ko-KR" altLang="en-US" sz="2000" b="0" dirty="0">
                        <a:solidFill>
                          <a:srgbClr val="333333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49447" marR="49447" marT="49447" marB="494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2000" b="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등급</a:t>
                      </a:r>
                      <a:endParaRPr lang="ko-KR" altLang="en-US" sz="2000" b="0" dirty="0">
                        <a:solidFill>
                          <a:srgbClr val="333333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49447" marR="49447" marT="49447" marB="494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2000" b="0" dirty="0" err="1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시험방식</a:t>
                      </a:r>
                      <a:endParaRPr lang="ko-KR" altLang="en-US" sz="2000" b="0" dirty="0">
                        <a:solidFill>
                          <a:srgbClr val="333333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49447" marR="49447" marT="49447" marB="494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2000" b="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시험시간</a:t>
                      </a:r>
                      <a:endParaRPr lang="ko-KR" altLang="en-US" sz="2000" b="0" dirty="0">
                        <a:solidFill>
                          <a:srgbClr val="333333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49447" marR="49447" marT="49447" marB="494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583745"/>
                  </a:ext>
                </a:extLst>
              </a:tr>
              <a:tr h="425624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2000" b="0" kern="1200" dirty="0">
                          <a:solidFill>
                            <a:schemeClr val="lt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  <a:cs typeface="+mn-cs"/>
                        </a:rPr>
                        <a:t>S/W</a:t>
                      </a:r>
                    </a:p>
                  </a:txBody>
                  <a:tcPr marL="49447" marR="49447" marT="49447" marB="494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2000" b="0" kern="1200" dirty="0" err="1">
                          <a:solidFill>
                            <a:schemeClr val="lt1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  <a:cs typeface="+mn-cs"/>
                        </a:rPr>
                        <a:t>공식버전</a:t>
                      </a:r>
                      <a:endParaRPr lang="ko-KR" altLang="en-US" sz="2000" b="0" kern="1200" dirty="0">
                        <a:solidFill>
                          <a:schemeClr val="lt1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  <a:cs typeface="+mn-cs"/>
                      </a:endParaRPr>
                    </a:p>
                  </a:txBody>
                  <a:tcPr marL="49447" marR="49447" marT="49447" marB="494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54198"/>
                  </a:ext>
                </a:extLst>
              </a:tr>
              <a:tr h="723286">
                <a:tc rowSpan="8">
                  <a:txBody>
                    <a:bodyPr/>
                    <a:lstStyle/>
                    <a:p>
                      <a:pPr algn="ctr" latinLnBrk="0"/>
                      <a:r>
                        <a:rPr lang="en-US" altLang="ko-KR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ITQ</a:t>
                      </a:r>
                    </a:p>
                    <a:p>
                      <a:pPr algn="ctr" latinLnBrk="0"/>
                      <a:r>
                        <a:rPr lang="ko-KR" altLang="en-US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정보기술자격</a:t>
                      </a:r>
                      <a:endParaRPr lang="ko-KR" altLang="en-US" sz="1600" dirty="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49447" marR="49447" marT="49447" marB="494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아래한글</a:t>
                      </a:r>
                      <a:endParaRPr lang="ko-KR" altLang="en-US" sz="1600" dirty="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49447" marR="49447" marT="49447" marB="494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0"/>
                      <a:r>
                        <a:rPr lang="ko-KR" altLang="en-US" sz="1600" dirty="0" err="1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한컴오피스</a:t>
                      </a:r>
                      <a:endParaRPr lang="ko-KR" altLang="en-US" sz="1600" dirty="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49447" marR="49447" marT="49447" marB="494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0"/>
                      <a:r>
                        <a:rPr lang="en-US" altLang="ko-KR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NEO/2020 </a:t>
                      </a:r>
                      <a:r>
                        <a:rPr lang="ko-KR" altLang="en-US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병행</a:t>
                      </a:r>
                      <a:r>
                        <a:rPr lang="en-US" altLang="ko-KR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(2022.1</a:t>
                      </a:r>
                      <a:r>
                        <a:rPr lang="ko-KR" altLang="en-US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월 정기시험부터</a:t>
                      </a:r>
                      <a:r>
                        <a:rPr lang="en-US" altLang="ko-KR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)</a:t>
                      </a:r>
                      <a:br>
                        <a:rPr lang="ko-KR" altLang="en-US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lang="ko-KR" altLang="en-US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*</a:t>
                      </a:r>
                      <a:r>
                        <a:rPr lang="ko-KR" altLang="en-US" sz="1600" dirty="0" err="1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한셀</a:t>
                      </a:r>
                      <a:r>
                        <a:rPr lang="en-US" altLang="ko-KR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/</a:t>
                      </a:r>
                      <a:r>
                        <a:rPr lang="ko-KR" altLang="en-US" sz="1600" dirty="0" err="1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한쇼과목은</a:t>
                      </a:r>
                      <a:r>
                        <a:rPr lang="ko-KR" altLang="en-US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en-US" altLang="ko-KR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NEO</a:t>
                      </a:r>
                      <a:r>
                        <a:rPr lang="ko-KR" altLang="en-US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버전으로만 운영</a:t>
                      </a:r>
                      <a:endParaRPr lang="ko-KR" altLang="en-US" sz="1600" dirty="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49447" marR="49447" marT="49447" marB="494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8">
                  <a:txBody>
                    <a:bodyPr/>
                    <a:lstStyle/>
                    <a:p>
                      <a:pPr algn="ctr" latinLnBrk="0"/>
                      <a:r>
                        <a:rPr lang="en-US" altLang="ko-KR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A</a:t>
                      </a:r>
                      <a:r>
                        <a:rPr lang="ko-KR" altLang="en-US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등급</a:t>
                      </a:r>
                      <a:br>
                        <a:rPr lang="ko-KR" altLang="en-US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lang="en-US" altLang="ko-KR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B</a:t>
                      </a:r>
                      <a:r>
                        <a:rPr lang="ko-KR" altLang="en-US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등급</a:t>
                      </a:r>
                      <a:br>
                        <a:rPr lang="ko-KR" altLang="en-US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lang="en-US" altLang="ko-KR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</a:t>
                      </a:r>
                      <a:r>
                        <a:rPr lang="ko-KR" altLang="en-US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등급</a:t>
                      </a:r>
                      <a:endParaRPr lang="ko-KR" altLang="en-US" sz="1600" dirty="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49447" marR="49447" marT="49447" marB="494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8">
                  <a:txBody>
                    <a:bodyPr/>
                    <a:lstStyle/>
                    <a:p>
                      <a:pPr algn="ctr" latinLnBrk="0"/>
                      <a:r>
                        <a:rPr lang="en-US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PBT</a:t>
                      </a:r>
                      <a:endParaRPr lang="en-US" sz="1600" dirty="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49447" marR="49447" marT="49447" marB="494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8">
                  <a:txBody>
                    <a:bodyPr/>
                    <a:lstStyle/>
                    <a:p>
                      <a:pPr algn="ctr" latinLnBrk="0"/>
                      <a:r>
                        <a:rPr lang="en-US" altLang="ko-KR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60</a:t>
                      </a:r>
                      <a:r>
                        <a:rPr lang="ko-KR" altLang="en-US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분</a:t>
                      </a:r>
                      <a:endParaRPr lang="ko-KR" altLang="en-US" sz="1600" dirty="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49447" marR="49447" marT="49447" marB="494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6744191"/>
                  </a:ext>
                </a:extLst>
              </a:tr>
              <a:tr h="7232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600" dirty="0" err="1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한셀</a:t>
                      </a:r>
                      <a:endParaRPr lang="ko-KR" altLang="en-US" sz="1600" dirty="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49447" marR="49447" marT="49447" marB="494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1352"/>
                  </a:ext>
                </a:extLst>
              </a:tr>
              <a:tr h="7232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600" dirty="0" err="1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한쇼</a:t>
                      </a:r>
                      <a:endParaRPr lang="ko-KR" altLang="en-US" sz="1600" dirty="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49447" marR="49447" marT="49447" marB="494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303796"/>
                  </a:ext>
                </a:extLst>
              </a:tr>
              <a:tr h="4628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MS</a:t>
                      </a:r>
                      <a:r>
                        <a:rPr lang="ko-KR" altLang="en-US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워드</a:t>
                      </a:r>
                      <a:endParaRPr lang="ko-KR" altLang="en-US" sz="1600" dirty="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49447" marR="49447" marT="49447" marB="494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latinLnBrk="0"/>
                      <a:endParaRPr lang="en-US" sz="1600"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  <a:p>
                      <a:pPr algn="ctr" latinLnBrk="0"/>
                      <a:br>
                        <a:rPr lang="en-US" sz="160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lang="en-US" sz="160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MS</a:t>
                      </a:r>
                      <a:r>
                        <a:rPr lang="ko-KR" altLang="en-US" sz="160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오피스</a:t>
                      </a:r>
                      <a:endParaRPr lang="ko-KR" altLang="en-US" sz="160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49447" marR="49447" marT="49447" marB="494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latinLnBrk="0"/>
                      <a:r>
                        <a:rPr lang="en-US" altLang="ko-KR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2016</a:t>
                      </a:r>
                      <a:br>
                        <a:rPr lang="en-US" altLang="ko-KR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lang="en-US" altLang="ko-KR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(2022.1</a:t>
                      </a:r>
                      <a:r>
                        <a:rPr lang="ko-KR" altLang="en-US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월 정기시험부터</a:t>
                      </a:r>
                      <a:r>
                        <a:rPr lang="en-US" altLang="ko-KR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)</a:t>
                      </a:r>
                    </a:p>
                    <a:p>
                      <a:pPr algn="ctr" latinLnBrk="0"/>
                      <a:r>
                        <a:rPr lang="en-US" altLang="ko-KR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2021/2016 </a:t>
                      </a:r>
                      <a:r>
                        <a:rPr lang="ko-KR" altLang="en-US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병행</a:t>
                      </a:r>
                      <a:br>
                        <a:rPr lang="en-US" altLang="ko-KR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lang="en-US" altLang="ko-KR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(2024</a:t>
                      </a:r>
                      <a:r>
                        <a:rPr lang="ko-KR" altLang="en-US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년 </a:t>
                      </a:r>
                      <a:r>
                        <a:rPr lang="en-US" altLang="ko-KR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  <a:r>
                        <a:rPr lang="ko-KR" altLang="en-US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월시험부터</a:t>
                      </a:r>
                      <a:r>
                        <a:rPr lang="en-US" altLang="ko-KR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)</a:t>
                      </a:r>
                      <a:br>
                        <a:rPr lang="ko-KR" altLang="en-US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endParaRPr lang="ko-KR" altLang="en-US" sz="1600" dirty="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49447" marR="49447" marT="49447" marB="494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988804"/>
                  </a:ext>
                </a:extLst>
              </a:tr>
              <a:tr h="4628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600" dirty="0" err="1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한글엑셀</a:t>
                      </a:r>
                      <a:endParaRPr lang="ko-KR" altLang="en-US" sz="1600" dirty="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49447" marR="49447" marT="49447" marB="494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790669"/>
                  </a:ext>
                </a:extLst>
              </a:tr>
              <a:tr h="4628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600" dirty="0" err="1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한글액세스</a:t>
                      </a:r>
                      <a:endParaRPr lang="ko-KR" altLang="en-US" sz="1600" dirty="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49447" marR="49447" marT="49447" marB="494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134078"/>
                  </a:ext>
                </a:extLst>
              </a:tr>
              <a:tr h="4628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한글파워포인트</a:t>
                      </a:r>
                      <a:endParaRPr lang="ko-KR" altLang="en-US" sz="1600" dirty="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49447" marR="49447" marT="49447" marB="494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713655"/>
                  </a:ext>
                </a:extLst>
              </a:tr>
              <a:tr h="4475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60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인터넷</a:t>
                      </a:r>
                      <a:endParaRPr lang="ko-KR" altLang="en-US" sz="160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49447" marR="49447" marT="49447" marB="494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내장브라우저 </a:t>
                      </a:r>
                      <a:r>
                        <a:rPr lang="en-US" altLang="ko-KR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IE8:0 </a:t>
                      </a:r>
                      <a:r>
                        <a:rPr lang="ko-KR" altLang="en-US" sz="16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이상</a:t>
                      </a:r>
                      <a:endParaRPr lang="ko-KR" altLang="en-US" sz="1600" dirty="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49447" marR="49447" marT="49447" marB="494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302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4457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ITQ </a:t>
            </a:r>
            <a:r>
              <a:rPr lang="ko-KR" altLang="en-US" dirty="0"/>
              <a:t>한글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627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한글 </a:t>
            </a:r>
            <a:r>
              <a:rPr lang="ko-KR" altLang="en-US" sz="4800" dirty="0" err="1"/>
              <a:t>바로가기</a:t>
            </a:r>
            <a:r>
              <a:rPr lang="ko-KR" altLang="en-US" sz="4800" dirty="0"/>
              <a:t> 아이콘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327" t="9514" r="9514" b="9327"/>
          <a:stretch/>
        </p:blipFill>
        <p:spPr>
          <a:xfrm>
            <a:off x="1733908" y="2191498"/>
            <a:ext cx="1857324" cy="180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456" y="2191498"/>
            <a:ext cx="1740125" cy="180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701" y="2191498"/>
            <a:ext cx="1714286" cy="180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33908" y="4425351"/>
            <a:ext cx="183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한글 </a:t>
            </a:r>
            <a:r>
              <a:rPr lang="en-US" altLang="ko-KR" dirty="0"/>
              <a:t>2016(</a:t>
            </a:r>
            <a:r>
              <a:rPr lang="ko-KR" altLang="en-US" dirty="0"/>
              <a:t>네오</a:t>
            </a:r>
            <a:r>
              <a:rPr lang="en-US" altLang="ko-KR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62527" y="4425351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한글 </a:t>
            </a:r>
            <a:r>
              <a:rPr lang="en-US" altLang="ko-KR" dirty="0"/>
              <a:t>2020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21201" y="4425351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한글 </a:t>
            </a:r>
            <a:r>
              <a:rPr lang="en-US" altLang="ko-KR" dirty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1837428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시험 출제 경향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1780680"/>
              </p:ext>
            </p:extLst>
          </p:nvPr>
        </p:nvGraphicFramePr>
        <p:xfrm>
          <a:off x="838200" y="1825622"/>
          <a:ext cx="10515600" cy="4575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0894">
                  <a:extLst>
                    <a:ext uri="{9D8B030D-6E8A-4147-A177-3AD203B41FA5}">
                      <a16:colId xmlns:a16="http://schemas.microsoft.com/office/drawing/2014/main" val="248450324"/>
                    </a:ext>
                  </a:extLst>
                </a:gridCol>
                <a:gridCol w="6526634">
                  <a:extLst>
                    <a:ext uri="{9D8B030D-6E8A-4147-A177-3AD203B41FA5}">
                      <a16:colId xmlns:a16="http://schemas.microsoft.com/office/drawing/2014/main" val="1493492083"/>
                    </a:ext>
                  </a:extLst>
                </a:gridCol>
                <a:gridCol w="1698072">
                  <a:extLst>
                    <a:ext uri="{9D8B030D-6E8A-4147-A177-3AD203B41FA5}">
                      <a16:colId xmlns:a16="http://schemas.microsoft.com/office/drawing/2014/main" val="3669379411"/>
                    </a:ext>
                  </a:extLst>
                </a:gridCol>
              </a:tblGrid>
              <a:tr h="4833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문제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배점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948364"/>
                  </a:ext>
                </a:extLst>
              </a:tr>
              <a:tr h="4833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기능평가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Ⅰ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스타일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50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3636626"/>
                  </a:ext>
                </a:extLst>
              </a:tr>
              <a:tr h="4833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50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3839079"/>
                  </a:ext>
                </a:extLst>
              </a:tr>
              <a:tr h="4833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차트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50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9059967"/>
                  </a:ext>
                </a:extLst>
              </a:tr>
              <a:tr h="4833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기능평가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Ⅱ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수식 입력 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문제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40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1889609"/>
                  </a:ext>
                </a:extLst>
              </a:tr>
              <a:tr h="4833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그리기 작업 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: 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도형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dirty="0" err="1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글맵시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그림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하이퍼링크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110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5956274"/>
                  </a:ext>
                </a:extLst>
              </a:tr>
              <a:tr h="11917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문서작성능력평가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문서 입력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들여쓰기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머리말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/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꼬리말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dirty="0" err="1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덧말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넣기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책갈피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b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</a:b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문단 </a:t>
                      </a:r>
                      <a:r>
                        <a:rPr lang="ko-KR" altLang="en-US" dirty="0" err="1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첫글자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장식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그림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각주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문단 번호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표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lang="en-US" altLang="ko-KR" baseline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ko-KR" altLang="en-US" baseline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쪽번호</a:t>
                      </a:r>
                      <a:r>
                        <a:rPr lang="en-US" altLang="ko-KR" baseline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baseline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서식 지정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200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2561840"/>
                  </a:ext>
                </a:extLst>
              </a:tr>
              <a:tr h="4833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합계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500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4543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4985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문서 환경 설정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[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보기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] – 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문단 부호 표시하기</a:t>
            </a:r>
            <a:endParaRPr lang="en-US" altLang="ko-KR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[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보기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] – 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폭 맞춤</a:t>
            </a:r>
            <a:endParaRPr lang="en-US" altLang="ko-KR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[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보기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] – 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확대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축소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(Ctrl + 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마우스 휠 드래그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697024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줄</a:t>
            </a:r>
            <a:r>
              <a:rPr lang="en-US" altLang="ko-KR" dirty="0"/>
              <a:t>/</a:t>
            </a:r>
            <a:r>
              <a:rPr lang="ko-KR" altLang="en-US" dirty="0"/>
              <a:t>쪽</a:t>
            </a:r>
            <a:r>
              <a:rPr lang="en-US" altLang="ko-KR" dirty="0"/>
              <a:t>/</a:t>
            </a:r>
            <a:r>
              <a:rPr lang="ko-KR" altLang="en-US" dirty="0"/>
              <a:t>페이지 구분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줄 바꿈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Shift + Enter</a:t>
            </a:r>
          </a:p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문단 나눔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Enter</a:t>
            </a:r>
          </a:p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페이지 나눔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Ctrl + Enter</a:t>
            </a:r>
          </a:p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구역 나눔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Alt + Shift + Enter</a:t>
            </a:r>
            <a:endParaRPr lang="ko-KR" altLang="en-US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endParaRPr lang="ko-KR" altLang="en-US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4208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대표 글꼴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각 언어별 글꼴에 대하여 서로 어울리는 </a:t>
            </a:r>
            <a:r>
              <a:rPr lang="ko-KR" altLang="en-US" sz="32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글꼴끼리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b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짝지어서 집합으로 만들어 놓은 것</a:t>
            </a:r>
          </a:p>
        </p:txBody>
      </p:sp>
    </p:spTree>
    <p:extLst>
      <p:ext uri="{BB962C8B-B14F-4D97-AF65-F5344CB8AC3E}">
        <p14:creationId xmlns:p14="http://schemas.microsoft.com/office/powerpoint/2010/main" val="614228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/>
              <a:t>커서</a:t>
            </a:r>
            <a:r>
              <a:rPr lang="ko-KR" altLang="en-US" dirty="0"/>
              <a:t> 이동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45284" y="1825624"/>
            <a:ext cx="5184397" cy="4608732"/>
          </a:xfrm>
        </p:spPr>
        <p:txBody>
          <a:bodyPr>
            <a:normAutofit fontScale="55000" lnSpcReduction="20000"/>
          </a:bodyPr>
          <a:lstStyle/>
          <a:p>
            <a:pPr fontAlgn="base">
              <a:lnSpc>
                <a:spcPct val="130000"/>
              </a:lnSpc>
            </a:pP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Ctrl +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오른쪽 방향키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오른쪽 어절 끝</a:t>
            </a:r>
          </a:p>
          <a:p>
            <a:pPr fontAlgn="base">
              <a:lnSpc>
                <a:spcPct val="130000"/>
              </a:lnSpc>
            </a:pP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Ctrl +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왼쪽 방향키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왼쪽 어절 끝</a:t>
            </a:r>
          </a:p>
          <a:p>
            <a:pPr fontAlgn="base">
              <a:lnSpc>
                <a:spcPct val="130000"/>
              </a:lnSpc>
            </a:pPr>
            <a:r>
              <a:rPr lang="en-US" altLang="ko-KR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Home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현재 줄의 처음</a:t>
            </a:r>
          </a:p>
          <a:p>
            <a:pPr fontAlgn="base">
              <a:lnSpc>
                <a:spcPct val="130000"/>
              </a:lnSpc>
            </a:pPr>
            <a:r>
              <a:rPr lang="en-US" altLang="ko-KR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End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현재 줄의 끝</a:t>
            </a:r>
          </a:p>
          <a:p>
            <a:pPr fontAlgn="base">
              <a:lnSpc>
                <a:spcPct val="130000"/>
              </a:lnSpc>
            </a:pPr>
            <a:r>
              <a:rPr lang="en-US" altLang="ko-KR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Alt + Home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현재 문단의 처음</a:t>
            </a:r>
          </a:p>
          <a:p>
            <a:pPr fontAlgn="base">
              <a:lnSpc>
                <a:spcPct val="130000"/>
              </a:lnSpc>
            </a:pPr>
            <a:r>
              <a:rPr lang="en-US" altLang="ko-KR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Alt + End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현재 문단의 끝</a:t>
            </a:r>
          </a:p>
          <a:p>
            <a:pPr fontAlgn="base">
              <a:lnSpc>
                <a:spcPct val="130000"/>
              </a:lnSpc>
            </a:pP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Ctrl + Home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현재 화면의 앞</a:t>
            </a:r>
          </a:p>
          <a:p>
            <a:pPr fontAlgn="base">
              <a:lnSpc>
                <a:spcPct val="130000"/>
              </a:lnSpc>
            </a:pP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Ctrl + End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현재 화면의 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855516" y="1825624"/>
            <a:ext cx="6023295" cy="4608732"/>
          </a:xfrm>
        </p:spPr>
        <p:txBody>
          <a:bodyPr>
            <a:normAutofit fontScale="55000" lnSpcReduction="20000"/>
          </a:bodyPr>
          <a:lstStyle/>
          <a:p>
            <a:pPr fontAlgn="base">
              <a:lnSpc>
                <a:spcPct val="130000"/>
              </a:lnSpc>
            </a:pP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Page Up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현재 화면의 앞 화면</a:t>
            </a:r>
          </a:p>
          <a:p>
            <a:pPr fontAlgn="base">
              <a:lnSpc>
                <a:spcPct val="130000"/>
              </a:lnSpc>
            </a:pP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Page Down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현재 화면의 </a:t>
            </a:r>
            <a:r>
              <a:rPr lang="ko-KR" altLang="en-US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뒷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화면</a:t>
            </a:r>
          </a:p>
          <a:p>
            <a:pPr fontAlgn="base">
              <a:lnSpc>
                <a:spcPct val="130000"/>
              </a:lnSpc>
            </a:pPr>
            <a:r>
              <a:rPr lang="en-US" altLang="ko-KR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Alt + Page Up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현재 페이지의 앞 쪽</a:t>
            </a:r>
          </a:p>
          <a:p>
            <a:pPr fontAlgn="base">
              <a:lnSpc>
                <a:spcPct val="130000"/>
              </a:lnSpc>
            </a:pPr>
            <a:r>
              <a:rPr lang="en-US" altLang="ko-KR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Alt + Page Down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현재 페이지의 </a:t>
            </a:r>
            <a:r>
              <a:rPr lang="ko-KR" altLang="en-US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뒷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쪽</a:t>
            </a:r>
          </a:p>
          <a:p>
            <a:pPr fontAlgn="base">
              <a:lnSpc>
                <a:spcPct val="130000"/>
              </a:lnSpc>
            </a:pPr>
            <a:r>
              <a:rPr lang="en-US" altLang="ko-KR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Ctrl + Page Up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문서 첫 페이지 시작</a:t>
            </a:r>
          </a:p>
          <a:p>
            <a:pPr fontAlgn="base">
              <a:lnSpc>
                <a:spcPct val="130000"/>
              </a:lnSpc>
            </a:pPr>
            <a:r>
              <a:rPr lang="en-US" altLang="ko-KR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Ctrl + Page Down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문서 마지막 페이지 끝</a:t>
            </a:r>
          </a:p>
          <a:p>
            <a:pPr fontAlgn="base">
              <a:lnSpc>
                <a:spcPct val="130000"/>
              </a:lnSpc>
            </a:pP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Alt + G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찾아가기 대화상자를 표시하여 특정 쪽이나 문단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줄 등으로 이동할 수 있다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endParaRPr lang="ko-KR" altLang="en-US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30000"/>
              </a:lnSpc>
            </a:pPr>
            <a:endParaRPr lang="ko-KR" altLang="en-US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030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스타일 채점 기준</a:t>
            </a:r>
            <a:r>
              <a:rPr lang="en-US" altLang="ko-KR" dirty="0"/>
              <a:t>(50</a:t>
            </a:r>
            <a:r>
              <a:rPr lang="ko-KR" altLang="en-US" dirty="0"/>
              <a:t>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오타를 제외하고는 부분 점수가 없음</a:t>
            </a:r>
            <a:endParaRPr lang="en-US" altLang="ko-KR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>
              <a:lnSpc>
                <a:spcPct val="120000"/>
              </a:lnSpc>
            </a:pP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스타일 이름 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: 15</a:t>
            </a:r>
          </a:p>
          <a:p>
            <a:pPr lvl="1">
              <a:lnSpc>
                <a:spcPct val="120000"/>
              </a:lnSpc>
            </a:pP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문단 모양 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: 10</a:t>
            </a:r>
          </a:p>
          <a:p>
            <a:pPr lvl="1">
              <a:lnSpc>
                <a:spcPct val="120000"/>
              </a:lnSpc>
            </a:pP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글자 모양 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: 15</a:t>
            </a:r>
          </a:p>
          <a:p>
            <a:pPr lvl="1">
              <a:lnSpc>
                <a:spcPct val="120000"/>
              </a:lnSpc>
            </a:pP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오타 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: 10</a:t>
            </a:r>
          </a:p>
          <a:p>
            <a:pPr lvl="2">
              <a:lnSpc>
                <a:spcPct val="120000"/>
              </a:lnSpc>
            </a:pPr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0~10 : </a:t>
            </a: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감점 없음</a:t>
            </a:r>
            <a:endParaRPr lang="en-US" altLang="ko-KR" sz="2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2">
              <a:lnSpc>
                <a:spcPct val="120000"/>
              </a:lnSpc>
            </a:pPr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11~20 : 5</a:t>
            </a: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점 감점</a:t>
            </a:r>
            <a:endParaRPr lang="en-US" altLang="ko-KR" sz="2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2">
              <a:lnSpc>
                <a:spcPct val="120000"/>
              </a:lnSpc>
            </a:pPr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21</a:t>
            </a: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개 이상 </a:t>
            </a:r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: 10</a:t>
            </a: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점 감점</a:t>
            </a:r>
          </a:p>
        </p:txBody>
      </p:sp>
    </p:spTree>
    <p:extLst>
      <p:ext uri="{BB962C8B-B14F-4D97-AF65-F5344CB8AC3E}">
        <p14:creationId xmlns:p14="http://schemas.microsoft.com/office/powerpoint/2010/main" val="2887449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 채점 기준</a:t>
            </a:r>
            <a:r>
              <a:rPr lang="en-US" altLang="ko-KR" dirty="0"/>
              <a:t>(50</a:t>
            </a:r>
            <a:r>
              <a:rPr lang="ko-KR" altLang="en-US" dirty="0"/>
              <a:t>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30000"/>
              </a:lnSpc>
            </a:pP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표 전체 서식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5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표 내부 정렬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10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셀 배경색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5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계산식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10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캡션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5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표 모양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10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오타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5(5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개 이상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endParaRPr lang="ko-KR" altLang="en-US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10091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 크기 조절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마우스를 이용한 셀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너비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높이 변경</a:t>
            </a:r>
            <a:endParaRPr lang="en-US" altLang="ko-KR" sz="28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/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드래그</a:t>
            </a:r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, Ctrl + </a:t>
            </a: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드래그</a:t>
            </a:r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, Shift + </a:t>
            </a: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드래그</a:t>
            </a:r>
            <a:endParaRPr lang="en-US" altLang="ko-KR" sz="2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키보드를 이용한 셀 너비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높이 변경</a:t>
            </a:r>
            <a:endParaRPr lang="en-US" altLang="ko-KR" sz="28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/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Alt + </a:t>
            </a: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방향키</a:t>
            </a:r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, Ctrl + </a:t>
            </a: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방향키</a:t>
            </a:r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, Shift + </a:t>
            </a: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방향키</a:t>
            </a:r>
            <a:endParaRPr lang="en-US" altLang="ko-KR" sz="2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표 전체 크기 조절</a:t>
            </a:r>
            <a:endParaRPr lang="en-US" altLang="ko-KR" sz="28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/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표 선택 후 크기 </a:t>
            </a:r>
            <a:r>
              <a:rPr lang="ko-KR" altLang="en-US" sz="24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조절점</a:t>
            </a: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 이용</a:t>
            </a:r>
            <a:endParaRPr lang="en-US" altLang="ko-KR" sz="2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표 선택 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: Alt + </a:t>
            </a: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표 안쪽 클릭</a:t>
            </a:r>
            <a:endParaRPr lang="en-US" altLang="ko-KR" sz="28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1756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시험 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정기 시험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매달 둘째 주 토요일</a:t>
            </a:r>
            <a:endParaRPr lang="en-US" altLang="ko-KR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특별 시험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2, 5, 8, 11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월 넷째 주 일요일</a:t>
            </a:r>
            <a:endParaRPr lang="en-US" altLang="ko-KR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최대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3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과목까지 접수 가능</a:t>
            </a:r>
          </a:p>
        </p:txBody>
      </p:sp>
    </p:spTree>
    <p:extLst>
      <p:ext uri="{BB962C8B-B14F-4D97-AF65-F5344CB8AC3E}">
        <p14:creationId xmlns:p14="http://schemas.microsoft.com/office/powerpoint/2010/main" val="25102677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차트 구성 요소</a:t>
            </a:r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302640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3" name="그룹 12"/>
          <p:cNvGrpSpPr/>
          <p:nvPr/>
        </p:nvGrpSpPr>
        <p:grpSpPr>
          <a:xfrm>
            <a:off x="907148" y="3118275"/>
            <a:ext cx="1088760" cy="651468"/>
            <a:chOff x="10603685" y="3154261"/>
            <a:chExt cx="1088760" cy="651468"/>
          </a:xfrm>
        </p:grpSpPr>
        <p:sp>
          <p:nvSpPr>
            <p:cNvPr id="7" name="TextBox 6"/>
            <p:cNvSpPr txBox="1"/>
            <p:nvPr/>
          </p:nvSpPr>
          <p:spPr>
            <a:xfrm>
              <a:off x="10603685" y="3154261"/>
              <a:ext cx="1088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Y</a:t>
              </a:r>
              <a:r>
                <a:rPr lang="ko-KR" altLang="en-US" dirty="0">
                  <a:solidFill>
                    <a:srgbClr val="FF0000"/>
                  </a:solidFill>
                </a:rPr>
                <a:t>축 제목</a:t>
              </a:r>
            </a:p>
          </p:txBody>
        </p:sp>
        <p:cxnSp>
          <p:nvCxnSpPr>
            <p:cNvPr id="12" name="직선 화살표 연결선 11"/>
            <p:cNvCxnSpPr>
              <a:stCxn id="7" idx="2"/>
            </p:cNvCxnSpPr>
            <p:nvPr/>
          </p:nvCxnSpPr>
          <p:spPr>
            <a:xfrm>
              <a:off x="11148065" y="3523593"/>
              <a:ext cx="0" cy="28213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/>
          <p:cNvGrpSpPr/>
          <p:nvPr/>
        </p:nvGrpSpPr>
        <p:grpSpPr>
          <a:xfrm>
            <a:off x="10050037" y="5401604"/>
            <a:ext cx="1753626" cy="369332"/>
            <a:chOff x="9655728" y="5377343"/>
            <a:chExt cx="1753626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9939080" y="5377343"/>
              <a:ext cx="1470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항목 축</a:t>
              </a:r>
              <a:r>
                <a:rPr lang="en-US" altLang="ko-KR" dirty="0">
                  <a:solidFill>
                    <a:srgbClr val="FF0000"/>
                  </a:solidFill>
                </a:rPr>
                <a:t>(X</a:t>
              </a:r>
              <a:r>
                <a:rPr lang="ko-KR" altLang="en-US" dirty="0">
                  <a:solidFill>
                    <a:srgbClr val="FF0000"/>
                  </a:solidFill>
                </a:rPr>
                <a:t>축</a:t>
              </a:r>
              <a:r>
                <a:rPr lang="en-US" altLang="ko-KR" dirty="0">
                  <a:solidFill>
                    <a:srgbClr val="FF0000"/>
                  </a:solidFill>
                </a:rPr>
                <a:t>)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9" name="직선 화살표 연결선 18"/>
            <p:cNvCxnSpPr/>
            <p:nvPr/>
          </p:nvCxnSpPr>
          <p:spPr>
            <a:xfrm flipH="1">
              <a:off x="9655728" y="5545123"/>
              <a:ext cx="276837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/>
          <p:cNvGrpSpPr/>
          <p:nvPr/>
        </p:nvGrpSpPr>
        <p:grpSpPr>
          <a:xfrm>
            <a:off x="1495061" y="5427461"/>
            <a:ext cx="1229824" cy="749502"/>
            <a:chOff x="1124126" y="5461233"/>
            <a:chExt cx="1229824" cy="749502"/>
          </a:xfrm>
        </p:grpSpPr>
        <p:sp>
          <p:nvSpPr>
            <p:cNvPr id="21" name="TextBox 20"/>
            <p:cNvSpPr txBox="1"/>
            <p:nvPr/>
          </p:nvSpPr>
          <p:spPr>
            <a:xfrm>
              <a:off x="1124126" y="5841403"/>
              <a:ext cx="12298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값 축</a:t>
              </a:r>
              <a:r>
                <a:rPr lang="en-US" altLang="ko-KR" dirty="0">
                  <a:solidFill>
                    <a:srgbClr val="FF0000"/>
                  </a:solidFill>
                </a:rPr>
                <a:t>(Y</a:t>
              </a:r>
              <a:r>
                <a:rPr lang="ko-KR" altLang="en-US" dirty="0">
                  <a:solidFill>
                    <a:srgbClr val="FF0000"/>
                  </a:solidFill>
                </a:rPr>
                <a:t>축</a:t>
              </a:r>
              <a:r>
                <a:rPr lang="en-US" altLang="ko-KR" dirty="0">
                  <a:solidFill>
                    <a:srgbClr val="FF0000"/>
                  </a:solidFill>
                </a:rPr>
                <a:t>)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 flipV="1">
              <a:off x="1778466" y="5461233"/>
              <a:ext cx="0" cy="36072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7226408" y="288341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그림 영역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060267" y="194710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차트 영역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4392468" y="2691583"/>
            <a:ext cx="1160515" cy="369332"/>
            <a:chOff x="9655728" y="5377343"/>
            <a:chExt cx="1160515" cy="369332"/>
          </a:xfrm>
        </p:grpSpPr>
        <p:sp>
          <p:nvSpPr>
            <p:cNvPr id="26" name="TextBox 25"/>
            <p:cNvSpPr txBox="1"/>
            <p:nvPr/>
          </p:nvSpPr>
          <p:spPr>
            <a:xfrm>
              <a:off x="9939080" y="537734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눈금선</a:t>
              </a:r>
            </a:p>
          </p:txBody>
        </p:sp>
        <p:cxnSp>
          <p:nvCxnSpPr>
            <p:cNvPr id="27" name="직선 화살표 연결선 26"/>
            <p:cNvCxnSpPr/>
            <p:nvPr/>
          </p:nvCxnSpPr>
          <p:spPr>
            <a:xfrm flipH="1">
              <a:off x="9655728" y="5545123"/>
              <a:ext cx="276837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/>
          <p:cNvGrpSpPr/>
          <p:nvPr/>
        </p:nvGrpSpPr>
        <p:grpSpPr>
          <a:xfrm>
            <a:off x="3844791" y="3338927"/>
            <a:ext cx="1786115" cy="369332"/>
            <a:chOff x="9999462" y="5377343"/>
            <a:chExt cx="1786115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9999462" y="5377343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데이터레이블</a:t>
              </a:r>
            </a:p>
          </p:txBody>
        </p:sp>
        <p:cxnSp>
          <p:nvCxnSpPr>
            <p:cNvPr id="30" name="직선 화살표 연결선 29"/>
            <p:cNvCxnSpPr/>
            <p:nvPr/>
          </p:nvCxnSpPr>
          <p:spPr>
            <a:xfrm>
              <a:off x="11508740" y="5545123"/>
              <a:ext cx="276837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/>
          <p:cNvGrpSpPr/>
          <p:nvPr/>
        </p:nvGrpSpPr>
        <p:grpSpPr>
          <a:xfrm>
            <a:off x="4737849" y="5677053"/>
            <a:ext cx="1358151" cy="369332"/>
            <a:chOff x="10427426" y="5360457"/>
            <a:chExt cx="1358151" cy="369332"/>
          </a:xfrm>
        </p:grpSpPr>
        <p:sp>
          <p:nvSpPr>
            <p:cNvPr id="32" name="TextBox 31"/>
            <p:cNvSpPr txBox="1"/>
            <p:nvPr/>
          </p:nvSpPr>
          <p:spPr>
            <a:xfrm>
              <a:off x="10427426" y="5360457"/>
              <a:ext cx="1098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X</a:t>
              </a:r>
              <a:r>
                <a:rPr lang="ko-KR" altLang="en-US" dirty="0">
                  <a:solidFill>
                    <a:srgbClr val="FF0000"/>
                  </a:solidFill>
                </a:rPr>
                <a:t>축 제목</a:t>
              </a:r>
            </a:p>
          </p:txBody>
        </p:sp>
        <p:cxnSp>
          <p:nvCxnSpPr>
            <p:cNvPr id="33" name="직선 화살표 연결선 32"/>
            <p:cNvCxnSpPr/>
            <p:nvPr/>
          </p:nvCxnSpPr>
          <p:spPr>
            <a:xfrm>
              <a:off x="11508740" y="5545123"/>
              <a:ext cx="276837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/>
          <p:cNvGrpSpPr/>
          <p:nvPr/>
        </p:nvGrpSpPr>
        <p:grpSpPr>
          <a:xfrm>
            <a:off x="2218936" y="1947108"/>
            <a:ext cx="1358151" cy="369332"/>
            <a:chOff x="10427426" y="5360457"/>
            <a:chExt cx="1358151" cy="369332"/>
          </a:xfrm>
        </p:grpSpPr>
        <p:sp>
          <p:nvSpPr>
            <p:cNvPr id="35" name="TextBox 34"/>
            <p:cNvSpPr txBox="1"/>
            <p:nvPr/>
          </p:nvSpPr>
          <p:spPr>
            <a:xfrm>
              <a:off x="10427426" y="5360457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차트 제목</a:t>
              </a:r>
            </a:p>
          </p:txBody>
        </p:sp>
        <p:cxnSp>
          <p:nvCxnSpPr>
            <p:cNvPr id="36" name="직선 화살표 연결선 35"/>
            <p:cNvCxnSpPr/>
            <p:nvPr/>
          </p:nvCxnSpPr>
          <p:spPr>
            <a:xfrm>
              <a:off x="11508740" y="5545123"/>
              <a:ext cx="276837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10613147" y="3129563"/>
            <a:ext cx="646331" cy="640180"/>
            <a:chOff x="10762827" y="3128382"/>
            <a:chExt cx="646331" cy="640180"/>
          </a:xfrm>
        </p:grpSpPr>
        <p:sp>
          <p:nvSpPr>
            <p:cNvPr id="41" name="TextBox 40"/>
            <p:cNvSpPr txBox="1"/>
            <p:nvPr/>
          </p:nvSpPr>
          <p:spPr>
            <a:xfrm>
              <a:off x="10762827" y="312838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범례</a:t>
              </a:r>
            </a:p>
          </p:txBody>
        </p:sp>
        <p:cxnSp>
          <p:nvCxnSpPr>
            <p:cNvPr id="42" name="직선 화살표 연결선 41"/>
            <p:cNvCxnSpPr>
              <a:stCxn id="41" idx="2"/>
            </p:cNvCxnSpPr>
            <p:nvPr/>
          </p:nvCxnSpPr>
          <p:spPr>
            <a:xfrm flipH="1">
              <a:off x="11085992" y="3497714"/>
              <a:ext cx="1" cy="27084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27245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차트 채점 기준</a:t>
            </a:r>
            <a:r>
              <a:rPr lang="en-US" altLang="ko-KR" dirty="0"/>
              <a:t>(50</a:t>
            </a:r>
            <a:r>
              <a:rPr lang="ko-KR" altLang="en-US" dirty="0"/>
              <a:t>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데이터 범위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10</a:t>
            </a:r>
          </a:p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차트 종류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10</a:t>
            </a:r>
          </a:p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제목 서식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15</a:t>
            </a:r>
          </a:p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제목 이외의 서식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15</a:t>
            </a:r>
            <a:endParaRPr lang="ko-KR" altLang="en-US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04746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수식</a:t>
            </a:r>
            <a:r>
              <a:rPr lang="en-US" altLang="ko-KR" dirty="0"/>
              <a:t>(40</a:t>
            </a:r>
            <a:r>
              <a:rPr lang="ko-KR" altLang="en-US" dirty="0"/>
              <a:t>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4259"/>
          <a:stretch/>
        </p:blipFill>
        <p:spPr>
          <a:xfrm>
            <a:off x="1122609" y="1878327"/>
            <a:ext cx="2106788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350296" y="150613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그리스 대문자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359" y="1878327"/>
            <a:ext cx="2146241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447" y="1878327"/>
            <a:ext cx="2081455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8685" y="1878327"/>
            <a:ext cx="2044286" cy="32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2609" y="4561453"/>
            <a:ext cx="2257548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6359" y="4561453"/>
            <a:ext cx="1826808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3987500" y="150613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그리스 소문자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65467" y="1506130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합</a:t>
            </a:r>
            <a:r>
              <a:rPr lang="en-US" altLang="ko-KR" dirty="0"/>
              <a:t>, </a:t>
            </a:r>
            <a:r>
              <a:rPr lang="ko-KR" altLang="en-US" dirty="0"/>
              <a:t>집합 기호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85121" y="1506130"/>
            <a:ext cx="1784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연산</a:t>
            </a:r>
            <a:r>
              <a:rPr lang="en-US" altLang="ko-KR" dirty="0"/>
              <a:t>, </a:t>
            </a:r>
            <a:r>
              <a:rPr lang="ko-KR" altLang="en-US" dirty="0"/>
              <a:t>논리 기호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12633" y="419212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화살표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54888" y="4192121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기타 기호</a:t>
            </a:r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2441196" y="1946246"/>
            <a:ext cx="298548" cy="2985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766845" y="1946246"/>
            <a:ext cx="298548" cy="2985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197239" y="1946246"/>
            <a:ext cx="298548" cy="2985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4640648" y="1946246"/>
            <a:ext cx="298548" cy="2985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632984" y="2398588"/>
            <a:ext cx="298548" cy="2985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3766845" y="2818847"/>
            <a:ext cx="298548" cy="2985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3766845" y="3243152"/>
            <a:ext cx="298548" cy="2985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3766845" y="3685726"/>
            <a:ext cx="298548" cy="2985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7646274" y="1922541"/>
            <a:ext cx="298548" cy="2985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8060246" y="1922541"/>
            <a:ext cx="298548" cy="2985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8060246" y="2744599"/>
            <a:ext cx="298548" cy="2985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371332" y="3169053"/>
            <a:ext cx="298548" cy="2985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6819715" y="3592034"/>
            <a:ext cx="298548" cy="2985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7241900" y="3593265"/>
            <a:ext cx="298548" cy="2985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9009570" y="1929468"/>
            <a:ext cx="298548" cy="2985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9425519" y="1929468"/>
            <a:ext cx="298548" cy="2985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9841468" y="1929468"/>
            <a:ext cx="298548" cy="2985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9011578" y="2327497"/>
            <a:ext cx="298548" cy="2985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9388438" y="2327497"/>
            <a:ext cx="298548" cy="2985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9011578" y="3141495"/>
            <a:ext cx="298548" cy="2985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9841468" y="3141495"/>
            <a:ext cx="298548" cy="2985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646581" y="5517346"/>
            <a:ext cx="298548" cy="2985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3766845" y="4609053"/>
            <a:ext cx="298548" cy="2985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52BEC35-58AD-4190-7083-65161D41C7CC}"/>
              </a:ext>
            </a:extLst>
          </p:cNvPr>
          <p:cNvSpPr/>
          <p:nvPr/>
        </p:nvSpPr>
        <p:spPr>
          <a:xfrm>
            <a:off x="10257417" y="1929468"/>
            <a:ext cx="298548" cy="2985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267FB7C-1A42-4909-654C-798452750EC0}"/>
              </a:ext>
            </a:extLst>
          </p:cNvPr>
          <p:cNvSpPr/>
          <p:nvPr/>
        </p:nvSpPr>
        <p:spPr>
          <a:xfrm>
            <a:off x="10671036" y="3984274"/>
            <a:ext cx="298548" cy="2985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623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그리기 작업 채점 기준</a:t>
            </a:r>
            <a:r>
              <a:rPr lang="en-US" altLang="ko-KR" sz="4800" dirty="0"/>
              <a:t>(110</a:t>
            </a:r>
            <a:r>
              <a:rPr lang="ko-KR" altLang="en-US" sz="4800" dirty="0"/>
              <a:t>점</a:t>
            </a:r>
            <a:r>
              <a:rPr lang="en-US" altLang="ko-KR" sz="4800" dirty="0"/>
              <a:t>)</a:t>
            </a:r>
            <a:endParaRPr lang="ko-KR" altLang="en-US" sz="480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제목 </a:t>
            </a:r>
            <a:r>
              <a:rPr lang="ko-KR" altLang="en-US" sz="32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글상자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15</a:t>
            </a:r>
          </a:p>
          <a:p>
            <a:pPr>
              <a:lnSpc>
                <a:spcPct val="13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본문 </a:t>
            </a:r>
            <a:r>
              <a:rPr lang="ko-KR" altLang="en-US" sz="32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글상자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15</a:t>
            </a:r>
          </a:p>
          <a:p>
            <a:pPr>
              <a:lnSpc>
                <a:spcPct val="130000"/>
              </a:lnSpc>
            </a:pPr>
            <a:r>
              <a:rPr lang="ko-KR" altLang="en-US" sz="32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글맵시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20</a:t>
            </a:r>
          </a:p>
          <a:p>
            <a:pPr>
              <a:lnSpc>
                <a:spcPct val="13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그림 삽입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10</a:t>
            </a:r>
          </a:p>
          <a:p>
            <a:pPr>
              <a:lnSpc>
                <a:spcPct val="13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하이퍼링크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15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단순 도형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1 : 5</a:t>
            </a:r>
          </a:p>
          <a:p>
            <a:pPr>
              <a:lnSpc>
                <a:spcPct val="13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단순 도형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2 : 5</a:t>
            </a:r>
          </a:p>
          <a:p>
            <a:pPr>
              <a:lnSpc>
                <a:spcPct val="13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혼합 도형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1 : 20</a:t>
            </a:r>
          </a:p>
          <a:p>
            <a:pPr>
              <a:lnSpc>
                <a:spcPct val="13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혼합 도형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2 : 5</a:t>
            </a:r>
          </a:p>
          <a:p>
            <a:pPr>
              <a:lnSpc>
                <a:spcPct val="13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중복된 색을 지정한 경우 해당 도형은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0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점</a:t>
            </a:r>
          </a:p>
        </p:txBody>
      </p:sp>
    </p:spTree>
    <p:extLst>
      <p:ext uri="{BB962C8B-B14F-4D97-AF65-F5344CB8AC3E}">
        <p14:creationId xmlns:p14="http://schemas.microsoft.com/office/powerpoint/2010/main" val="38197879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문서작성 능력평가 채점 기준</a:t>
            </a:r>
            <a:r>
              <a:rPr lang="en-US" altLang="ko-KR" sz="4800" dirty="0"/>
              <a:t>(200</a:t>
            </a:r>
            <a:r>
              <a:rPr lang="ko-KR" altLang="en-US" sz="4800" dirty="0"/>
              <a:t>점</a:t>
            </a:r>
            <a:r>
              <a:rPr lang="en-US" altLang="ko-KR" sz="4800" dirty="0"/>
              <a:t>)</a:t>
            </a:r>
            <a:endParaRPr lang="ko-KR" altLang="en-US" sz="480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40000"/>
              </a:lnSpc>
            </a:pPr>
            <a:r>
              <a:rPr lang="ko-KR" altLang="en-US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전체 글꼴 </a:t>
            </a:r>
            <a:r>
              <a:rPr lang="en-US" altLang="ko-KR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: 5</a:t>
            </a:r>
          </a:p>
          <a:p>
            <a:pPr>
              <a:lnSpc>
                <a:spcPct val="140000"/>
              </a:lnSpc>
            </a:pPr>
            <a:r>
              <a:rPr lang="ko-KR" altLang="en-US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용지 여백 </a:t>
            </a:r>
            <a:r>
              <a:rPr lang="en-US" altLang="ko-KR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: 5</a:t>
            </a:r>
          </a:p>
          <a:p>
            <a:pPr>
              <a:lnSpc>
                <a:spcPct val="140000"/>
              </a:lnSpc>
            </a:pPr>
            <a:r>
              <a:rPr lang="ko-KR" altLang="en-US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머리말 </a:t>
            </a:r>
            <a:r>
              <a:rPr lang="en-US" altLang="ko-KR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: 10</a:t>
            </a:r>
          </a:p>
          <a:p>
            <a:pPr>
              <a:lnSpc>
                <a:spcPct val="140000"/>
              </a:lnSpc>
            </a:pPr>
            <a:r>
              <a:rPr lang="ko-KR" altLang="en-US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상단 제목 </a:t>
            </a:r>
            <a:r>
              <a:rPr lang="en-US" altLang="ko-KR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: 20</a:t>
            </a:r>
          </a:p>
          <a:p>
            <a:pPr>
              <a:lnSpc>
                <a:spcPct val="140000"/>
              </a:lnSpc>
            </a:pPr>
            <a:r>
              <a:rPr lang="ko-KR" altLang="en-US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그림 삽입 </a:t>
            </a:r>
            <a:r>
              <a:rPr lang="en-US" altLang="ko-KR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: 20</a:t>
            </a:r>
          </a:p>
          <a:p>
            <a:pPr>
              <a:lnSpc>
                <a:spcPct val="140000"/>
              </a:lnSpc>
            </a:pPr>
            <a:r>
              <a:rPr lang="ko-KR" altLang="en-US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문단 첫 글자 장식 </a:t>
            </a:r>
            <a:r>
              <a:rPr lang="en-US" altLang="ko-KR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: 10</a:t>
            </a:r>
          </a:p>
          <a:p>
            <a:pPr>
              <a:lnSpc>
                <a:spcPct val="140000"/>
              </a:lnSpc>
            </a:pPr>
            <a:r>
              <a:rPr lang="ko-KR" altLang="en-US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각주 </a:t>
            </a:r>
            <a:r>
              <a:rPr lang="en-US" altLang="ko-KR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: 5</a:t>
            </a:r>
          </a:p>
          <a:p>
            <a:pPr>
              <a:lnSpc>
                <a:spcPct val="140000"/>
              </a:lnSpc>
            </a:pPr>
            <a:r>
              <a:rPr lang="ko-KR" altLang="en-US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중간 제목 </a:t>
            </a:r>
            <a:r>
              <a:rPr lang="en-US" altLang="ko-KR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: 15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40000"/>
              </a:lnSpc>
            </a:pPr>
            <a:r>
              <a:rPr lang="ko-KR" altLang="en-US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문단 번호 </a:t>
            </a:r>
            <a:r>
              <a:rPr lang="en-US" altLang="ko-KR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: 15</a:t>
            </a:r>
          </a:p>
          <a:p>
            <a:pPr>
              <a:lnSpc>
                <a:spcPct val="140000"/>
              </a:lnSpc>
            </a:pPr>
            <a:r>
              <a:rPr lang="ko-KR" altLang="en-US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표 조건 </a:t>
            </a:r>
            <a:r>
              <a:rPr lang="en-US" altLang="ko-KR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: 5</a:t>
            </a:r>
          </a:p>
          <a:p>
            <a:pPr>
              <a:lnSpc>
                <a:spcPct val="140000"/>
              </a:lnSpc>
            </a:pPr>
            <a:r>
              <a:rPr lang="ko-KR" altLang="en-US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표 모양 </a:t>
            </a:r>
            <a:r>
              <a:rPr lang="en-US" altLang="ko-KR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: 10</a:t>
            </a:r>
            <a:endParaRPr lang="ko-KR" altLang="en-US" sz="36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하단 제목 </a:t>
            </a:r>
            <a:r>
              <a:rPr lang="en-US" altLang="ko-KR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: 15</a:t>
            </a:r>
          </a:p>
          <a:p>
            <a:pPr>
              <a:lnSpc>
                <a:spcPct val="140000"/>
              </a:lnSpc>
            </a:pPr>
            <a:r>
              <a:rPr lang="ko-KR" altLang="en-US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셀 음영 </a:t>
            </a:r>
            <a:r>
              <a:rPr lang="en-US" altLang="ko-KR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: 15</a:t>
            </a:r>
          </a:p>
          <a:p>
            <a:pPr>
              <a:lnSpc>
                <a:spcPct val="140000"/>
              </a:lnSpc>
            </a:pPr>
            <a:r>
              <a:rPr lang="ko-KR" altLang="en-US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쪽 번호 </a:t>
            </a:r>
            <a:r>
              <a:rPr lang="en-US" altLang="ko-KR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: 5</a:t>
            </a:r>
          </a:p>
          <a:p>
            <a:pPr>
              <a:lnSpc>
                <a:spcPct val="140000"/>
              </a:lnSpc>
            </a:pPr>
            <a:r>
              <a:rPr lang="ko-KR" altLang="en-US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오타 </a:t>
            </a:r>
            <a:r>
              <a:rPr lang="en-US" altLang="ko-KR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: 5~45</a:t>
            </a:r>
            <a:endParaRPr lang="ko-KR" altLang="en-US" sz="36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46019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ITQ </a:t>
            </a:r>
            <a:r>
              <a:rPr lang="ko-KR" altLang="en-US" dirty="0"/>
              <a:t>엑셀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614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시험 출제 경향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9287911"/>
              </p:ext>
            </p:extLst>
          </p:nvPr>
        </p:nvGraphicFramePr>
        <p:xfrm>
          <a:off x="838200" y="1825622"/>
          <a:ext cx="10515600" cy="4407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719">
                  <a:extLst>
                    <a:ext uri="{9D8B030D-6E8A-4147-A177-3AD203B41FA5}">
                      <a16:colId xmlns:a16="http://schemas.microsoft.com/office/drawing/2014/main" val="248450324"/>
                    </a:ext>
                  </a:extLst>
                </a:gridCol>
                <a:gridCol w="7382312">
                  <a:extLst>
                    <a:ext uri="{9D8B030D-6E8A-4147-A177-3AD203B41FA5}">
                      <a16:colId xmlns:a16="http://schemas.microsoft.com/office/drawing/2014/main" val="1493492083"/>
                    </a:ext>
                  </a:extLst>
                </a:gridCol>
                <a:gridCol w="1471569">
                  <a:extLst>
                    <a:ext uri="{9D8B030D-6E8A-4147-A177-3AD203B41FA5}">
                      <a16:colId xmlns:a16="http://schemas.microsoft.com/office/drawing/2014/main" val="3669379411"/>
                    </a:ext>
                  </a:extLst>
                </a:gridCol>
              </a:tblGrid>
              <a:tr h="734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구성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배점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948364"/>
                  </a:ext>
                </a:extLst>
              </a:tr>
              <a:tr h="734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작업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표 서식 작성 및 값 계산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240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3636626"/>
                  </a:ext>
                </a:extLst>
              </a:tr>
              <a:tr h="7345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작업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목표값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찾기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/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고급 필터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고급 필터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/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표 서식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중복 데이터 제거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/</a:t>
                      </a:r>
                      <a:r>
                        <a:rPr lang="ko-KR" altLang="en-US" dirty="0" err="1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자동필터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80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3839079"/>
                  </a:ext>
                </a:extLst>
              </a:tr>
              <a:tr h="734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작업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정렬 및 부분합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피벗 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80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9059967"/>
                  </a:ext>
                </a:extLst>
              </a:tr>
              <a:tr h="734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4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작업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그래프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100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1889609"/>
                  </a:ext>
                </a:extLst>
              </a:tr>
              <a:tr h="73456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합계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500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4543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78827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/>
              <a:t>[</a:t>
            </a:r>
            <a:r>
              <a:rPr lang="ko-KR" altLang="en-US" sz="4800" dirty="0"/>
              <a:t>제</a:t>
            </a:r>
            <a:r>
              <a:rPr lang="en-US" altLang="ko-KR" sz="4800" dirty="0"/>
              <a:t>1</a:t>
            </a:r>
            <a:r>
              <a:rPr lang="ko-KR" altLang="en-US" sz="4800" dirty="0"/>
              <a:t>작업</a:t>
            </a:r>
            <a:r>
              <a:rPr lang="en-US" altLang="ko-KR" sz="4800" dirty="0"/>
              <a:t>]</a:t>
            </a:r>
            <a:r>
              <a:rPr lang="ko-KR" altLang="en-US" sz="3200" dirty="0"/>
              <a:t>표 서식 작성 및 값 계산 </a:t>
            </a:r>
            <a:r>
              <a:rPr lang="ko-KR" altLang="en-US" sz="4800" dirty="0"/>
              <a:t>채점기준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입력 및 서식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35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점</a:t>
            </a:r>
            <a:endParaRPr lang="en-US" altLang="ko-KR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>
              <a:lnSpc>
                <a:spcPct val="120000"/>
              </a:lnSpc>
            </a:pP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오타 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: 1</a:t>
            </a: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개당 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2</a:t>
            </a: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점씩 감점</a:t>
            </a:r>
            <a:endParaRPr lang="en-US" altLang="ko-KR" sz="28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표 모양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5</a:t>
            </a:r>
          </a:p>
          <a:p>
            <a:pPr>
              <a:lnSpc>
                <a:spcPct val="12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글꼴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5</a:t>
            </a:r>
          </a:p>
          <a:p>
            <a:pPr>
              <a:lnSpc>
                <a:spcPct val="12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맞춤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5</a:t>
            </a:r>
          </a:p>
          <a:p>
            <a:pPr>
              <a:lnSpc>
                <a:spcPct val="12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제목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15</a:t>
            </a:r>
          </a:p>
          <a:p>
            <a:pPr>
              <a:lnSpc>
                <a:spcPct val="120000"/>
              </a:lnSpc>
            </a:pPr>
            <a:endParaRPr lang="ko-KR" altLang="en-US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결재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10</a:t>
            </a:r>
          </a:p>
          <a:p>
            <a:pPr>
              <a:lnSpc>
                <a:spcPct val="11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색 채우기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5</a:t>
            </a:r>
          </a:p>
          <a:p>
            <a:pPr>
              <a:lnSpc>
                <a:spcPct val="110000"/>
              </a:lnSpc>
            </a:pPr>
            <a:r>
              <a:rPr lang="ko-KR" altLang="en-US" sz="32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유효성검사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5</a:t>
            </a:r>
          </a:p>
          <a:p>
            <a:pPr>
              <a:lnSpc>
                <a:spcPct val="11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셀 서식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5</a:t>
            </a:r>
          </a:p>
          <a:p>
            <a:pPr>
              <a:lnSpc>
                <a:spcPct val="110000"/>
              </a:lnSpc>
            </a:pPr>
            <a:r>
              <a:rPr lang="ko-KR" altLang="en-US" sz="32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이름정의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5</a:t>
            </a:r>
          </a:p>
          <a:p>
            <a:pPr>
              <a:lnSpc>
                <a:spcPct val="110000"/>
              </a:lnSpc>
            </a:pP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A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열 너비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5</a:t>
            </a:r>
          </a:p>
        </p:txBody>
      </p:sp>
    </p:spTree>
    <p:extLst>
      <p:ext uri="{BB962C8B-B14F-4D97-AF65-F5344CB8AC3E}">
        <p14:creationId xmlns:p14="http://schemas.microsoft.com/office/powerpoint/2010/main" val="9829291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/>
              <a:t>[</a:t>
            </a:r>
            <a:r>
              <a:rPr lang="ko-KR" altLang="en-US" sz="4800" dirty="0"/>
              <a:t>제</a:t>
            </a:r>
            <a:r>
              <a:rPr lang="en-US" altLang="ko-KR" sz="4800" dirty="0"/>
              <a:t>2</a:t>
            </a:r>
            <a:r>
              <a:rPr lang="ko-KR" altLang="en-US" sz="4800" dirty="0"/>
              <a:t>작업</a:t>
            </a:r>
            <a:r>
              <a:rPr lang="en-US" altLang="ko-KR" sz="4800" dirty="0"/>
              <a:t>] </a:t>
            </a:r>
            <a:r>
              <a:rPr lang="ko-KR" altLang="en-US" sz="1600" dirty="0"/>
              <a:t>고급 필터</a:t>
            </a:r>
            <a:r>
              <a:rPr lang="en-US" altLang="ko-KR" sz="1600" dirty="0"/>
              <a:t>/</a:t>
            </a:r>
            <a:r>
              <a:rPr lang="ko-KR" altLang="en-US" sz="1600" dirty="0"/>
              <a:t>표 서식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목표값</a:t>
            </a:r>
            <a:r>
              <a:rPr lang="ko-KR" altLang="en-US" sz="1600" dirty="0"/>
              <a:t> 찾기</a:t>
            </a:r>
            <a:r>
              <a:rPr lang="en-US" altLang="ko-KR" sz="1600" dirty="0"/>
              <a:t>/</a:t>
            </a:r>
            <a:r>
              <a:rPr lang="ko-KR" altLang="en-US" sz="1600" dirty="0"/>
              <a:t>고급 필터 </a:t>
            </a:r>
            <a:r>
              <a:rPr lang="ko-KR" altLang="en-US" sz="4800" dirty="0"/>
              <a:t>채점기준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ko-KR" altLang="en-US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고급 필터</a:t>
            </a:r>
            <a:r>
              <a:rPr lang="en-US" altLang="ko-KR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lang="ko-KR" altLang="en-US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표 서식</a:t>
            </a:r>
            <a:endParaRPr lang="en-US" altLang="ko-KR" sz="36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>
              <a:lnSpc>
                <a:spcPct val="11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조건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20</a:t>
            </a:r>
          </a:p>
          <a:p>
            <a:pPr lvl="1">
              <a:lnSpc>
                <a:spcPct val="11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결과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20</a:t>
            </a:r>
          </a:p>
          <a:p>
            <a:pPr lvl="1">
              <a:lnSpc>
                <a:spcPct val="11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표 서식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40</a:t>
            </a:r>
            <a:endParaRPr lang="ko-KR" altLang="en-US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36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목표값</a:t>
            </a:r>
            <a:r>
              <a:rPr lang="ko-KR" altLang="en-US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 찾기</a:t>
            </a:r>
            <a:r>
              <a:rPr lang="en-US" altLang="ko-KR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lang="ko-KR" altLang="en-US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고급 필터</a:t>
            </a:r>
            <a:endParaRPr lang="en-US" altLang="ko-KR" sz="36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>
              <a:lnSpc>
                <a:spcPct val="11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셀 서식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20</a:t>
            </a:r>
          </a:p>
          <a:p>
            <a:pPr lvl="1">
              <a:lnSpc>
                <a:spcPct val="110000"/>
              </a:lnSpc>
            </a:pPr>
            <a:r>
              <a:rPr lang="ko-KR" altLang="en-US" sz="32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목표값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 찾기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20</a:t>
            </a:r>
          </a:p>
          <a:p>
            <a:pPr lvl="1">
              <a:lnSpc>
                <a:spcPct val="11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조건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20</a:t>
            </a:r>
          </a:p>
          <a:p>
            <a:pPr lvl="1">
              <a:lnSpc>
                <a:spcPct val="11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결과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20</a:t>
            </a:r>
            <a:endParaRPr lang="ko-KR" altLang="en-US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3564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/>
              <a:t>[</a:t>
            </a:r>
            <a:r>
              <a:rPr lang="ko-KR" altLang="en-US" sz="4800" dirty="0"/>
              <a:t>제</a:t>
            </a:r>
            <a:r>
              <a:rPr lang="en-US" altLang="ko-KR" sz="4800" dirty="0"/>
              <a:t>3</a:t>
            </a:r>
            <a:r>
              <a:rPr lang="ko-KR" altLang="en-US" sz="4800" dirty="0"/>
              <a:t>작업</a:t>
            </a:r>
            <a:r>
              <a:rPr lang="en-US" altLang="ko-KR" sz="4800" dirty="0"/>
              <a:t>] </a:t>
            </a:r>
            <a:r>
              <a:rPr lang="ko-KR" altLang="en-US" sz="3200" dirty="0"/>
              <a:t>피벗 테이블</a:t>
            </a:r>
            <a:r>
              <a:rPr lang="en-US" altLang="ko-KR" sz="3200" dirty="0"/>
              <a:t>/</a:t>
            </a:r>
            <a:r>
              <a:rPr lang="ko-KR" altLang="en-US" sz="3200" dirty="0"/>
              <a:t>부분합 </a:t>
            </a:r>
            <a:r>
              <a:rPr lang="ko-KR" altLang="en-US" sz="4800" dirty="0"/>
              <a:t>채점기준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ko-KR" altLang="en-US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피벗 테이블</a:t>
            </a:r>
            <a:endParaRPr lang="en-US" altLang="ko-KR" sz="36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>
              <a:lnSpc>
                <a:spcPct val="11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필드 설정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20</a:t>
            </a:r>
          </a:p>
          <a:p>
            <a:pPr lvl="1">
              <a:lnSpc>
                <a:spcPct val="11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그룹화 및 정렬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20</a:t>
            </a:r>
          </a:p>
          <a:p>
            <a:pPr lvl="1">
              <a:lnSpc>
                <a:spcPct val="110000"/>
              </a:lnSpc>
            </a:pPr>
            <a:r>
              <a:rPr lang="ko-KR" altLang="en-US" sz="32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피벗테이블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 서식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20</a:t>
            </a:r>
          </a:p>
          <a:p>
            <a:pPr lvl="1">
              <a:lnSpc>
                <a:spcPct val="11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기타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20</a:t>
            </a:r>
            <a:endParaRPr lang="ko-KR" altLang="en-US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3600" dirty="0">
                <a:latin typeface="굴림체" panose="020B0609000101010101" pitchFamily="49" charset="-127"/>
                <a:ea typeface="굴림체" panose="020B0609000101010101" pitchFamily="49" charset="-127"/>
              </a:rPr>
              <a:t>부분합</a:t>
            </a:r>
            <a:endParaRPr lang="en-US" altLang="ko-KR" sz="36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>
              <a:lnSpc>
                <a:spcPct val="11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부분합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60</a:t>
            </a:r>
          </a:p>
          <a:p>
            <a:pPr lvl="1">
              <a:lnSpc>
                <a:spcPct val="11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윤곽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20</a:t>
            </a:r>
          </a:p>
          <a:p>
            <a:pPr lvl="1">
              <a:lnSpc>
                <a:spcPct val="110000"/>
              </a:lnSpc>
            </a:pPr>
            <a:endParaRPr lang="ko-KR" altLang="en-US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4660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합격 결정 기준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0620325"/>
              </p:ext>
            </p:extLst>
          </p:nvPr>
        </p:nvGraphicFramePr>
        <p:xfrm>
          <a:off x="838200" y="1690688"/>
          <a:ext cx="10515600" cy="4136691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1356360">
                  <a:extLst>
                    <a:ext uri="{9D8B030D-6E8A-4147-A177-3AD203B41FA5}">
                      <a16:colId xmlns:a16="http://schemas.microsoft.com/office/drawing/2014/main" val="451926245"/>
                    </a:ext>
                  </a:extLst>
                </a:gridCol>
                <a:gridCol w="2112264">
                  <a:extLst>
                    <a:ext uri="{9D8B030D-6E8A-4147-A177-3AD203B41FA5}">
                      <a16:colId xmlns:a16="http://schemas.microsoft.com/office/drawing/2014/main" val="1214535983"/>
                    </a:ext>
                  </a:extLst>
                </a:gridCol>
                <a:gridCol w="7046976">
                  <a:extLst>
                    <a:ext uri="{9D8B030D-6E8A-4147-A177-3AD203B41FA5}">
                      <a16:colId xmlns:a16="http://schemas.microsoft.com/office/drawing/2014/main" val="2666347760"/>
                    </a:ext>
                  </a:extLst>
                </a:gridCol>
              </a:tblGrid>
              <a:tr h="1006898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2400" b="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등급</a:t>
                      </a:r>
                      <a:endParaRPr lang="ko-KR" altLang="en-US" sz="2400" b="0" dirty="0">
                        <a:solidFill>
                          <a:srgbClr val="333333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2400" b="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점수</a:t>
                      </a:r>
                      <a:endParaRPr lang="ko-KR" altLang="en-US" sz="2400" b="0" dirty="0">
                        <a:solidFill>
                          <a:srgbClr val="333333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2400" b="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수준</a:t>
                      </a:r>
                      <a:endParaRPr lang="ko-KR" altLang="en-US" sz="2400" b="0" dirty="0">
                        <a:solidFill>
                          <a:srgbClr val="333333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6441753"/>
                  </a:ext>
                </a:extLst>
              </a:tr>
              <a:tr h="1115997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20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A</a:t>
                      </a:r>
                      <a:r>
                        <a:rPr lang="ko-KR" altLang="en-US" sz="20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등급</a:t>
                      </a:r>
                      <a:endParaRPr lang="ko-KR" altLang="en-US" sz="2000" dirty="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ko-KR" sz="20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400</a:t>
                      </a:r>
                      <a:r>
                        <a:rPr lang="ko-KR" altLang="en-US" sz="20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점 </a:t>
                      </a:r>
                      <a:r>
                        <a:rPr lang="en-US" altLang="ko-KR" sz="20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~ 500</a:t>
                      </a:r>
                      <a:r>
                        <a:rPr lang="ko-KR" altLang="en-US" sz="20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점</a:t>
                      </a:r>
                      <a:endParaRPr lang="ko-KR" altLang="en-US" sz="2000" dirty="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ko-KR" altLang="en-US" sz="20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주어진 과제의 </a:t>
                      </a:r>
                      <a:r>
                        <a:rPr lang="en-US" altLang="ko-KR" sz="20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80%∼100%</a:t>
                      </a:r>
                      <a:r>
                        <a:rPr lang="ko-KR" altLang="en-US" sz="20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를 정확히 해결할 수 있는 능력</a:t>
                      </a:r>
                      <a:endParaRPr lang="ko-KR" altLang="en-US" sz="2000" dirty="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6016381"/>
                  </a:ext>
                </a:extLst>
              </a:tr>
              <a:tr h="1006898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200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B</a:t>
                      </a:r>
                      <a:r>
                        <a:rPr lang="ko-KR" altLang="en-US" sz="200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등급</a:t>
                      </a:r>
                      <a:endParaRPr lang="ko-KR" altLang="en-US" sz="200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ko-KR" sz="200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300</a:t>
                      </a:r>
                      <a:r>
                        <a:rPr lang="ko-KR" altLang="en-US" sz="200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점 </a:t>
                      </a:r>
                      <a:r>
                        <a:rPr lang="en-US" altLang="ko-KR" sz="200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~ 399</a:t>
                      </a:r>
                      <a:r>
                        <a:rPr lang="ko-KR" altLang="en-US" sz="200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점</a:t>
                      </a:r>
                      <a:endParaRPr lang="ko-KR" altLang="en-US" sz="200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ko-KR" altLang="en-US" sz="20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주어진 과제의 </a:t>
                      </a:r>
                      <a:r>
                        <a:rPr lang="en-US" altLang="ko-KR" sz="20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60%∼79%</a:t>
                      </a:r>
                      <a:r>
                        <a:rPr lang="ko-KR" altLang="en-US" sz="20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를 정확히 해결할 수 있는 능력</a:t>
                      </a:r>
                      <a:endParaRPr lang="ko-KR" altLang="en-US" sz="2000" dirty="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637588"/>
                  </a:ext>
                </a:extLst>
              </a:tr>
              <a:tr h="1006898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200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</a:t>
                      </a:r>
                      <a:r>
                        <a:rPr lang="ko-KR" altLang="en-US" sz="200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등급</a:t>
                      </a:r>
                      <a:endParaRPr lang="ko-KR" altLang="en-US" sz="200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ko-KR" sz="200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200</a:t>
                      </a:r>
                      <a:r>
                        <a:rPr lang="ko-KR" altLang="en-US" sz="200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점 </a:t>
                      </a:r>
                      <a:r>
                        <a:rPr lang="en-US" altLang="ko-KR" sz="200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~ 299</a:t>
                      </a:r>
                      <a:r>
                        <a:rPr lang="ko-KR" altLang="en-US" sz="200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점</a:t>
                      </a:r>
                      <a:endParaRPr lang="ko-KR" altLang="en-US" sz="200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ko-KR" altLang="en-US" sz="20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주어진 과제의 </a:t>
                      </a:r>
                      <a:r>
                        <a:rPr lang="en-US" altLang="ko-KR" sz="20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40%∼59%</a:t>
                      </a:r>
                      <a:r>
                        <a:rPr lang="ko-KR" altLang="en-US" sz="20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를 정확히 해결할 수 있는 능력</a:t>
                      </a:r>
                      <a:endParaRPr lang="ko-KR" altLang="en-US" sz="2000" dirty="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6006028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838200" y="5923529"/>
            <a:ext cx="10515600" cy="673916"/>
          </a:xfrm>
          <a:prstGeom prst="rect">
            <a:avLst/>
          </a:prstGeom>
          <a:solidFill>
            <a:srgbClr val="F1F1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F455C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500점 만점이며 200점 미만은 불합격입니다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04246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/>
              <a:t>[</a:t>
            </a:r>
            <a:r>
              <a:rPr lang="ko-KR" altLang="en-US" sz="4800" dirty="0"/>
              <a:t>제</a:t>
            </a:r>
            <a:r>
              <a:rPr lang="en-US" altLang="ko-KR" sz="4800" dirty="0"/>
              <a:t>4</a:t>
            </a:r>
            <a:r>
              <a:rPr lang="ko-KR" altLang="en-US" sz="4800" dirty="0"/>
              <a:t>작업</a:t>
            </a:r>
            <a:r>
              <a:rPr lang="en-US" altLang="ko-KR" sz="4800" dirty="0"/>
              <a:t>] </a:t>
            </a:r>
            <a:r>
              <a:rPr lang="ko-KR" altLang="en-US" sz="4800" dirty="0"/>
              <a:t>그래프 채점기준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차트 종류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15</a:t>
            </a:r>
          </a:p>
          <a:p>
            <a:pPr>
              <a:lnSpc>
                <a:spcPct val="11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데이터 범위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15</a:t>
            </a:r>
          </a:p>
          <a:p>
            <a:pPr>
              <a:lnSpc>
                <a:spcPct val="11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위치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10</a:t>
            </a:r>
          </a:p>
          <a:p>
            <a:pPr>
              <a:lnSpc>
                <a:spcPct val="11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차트 디자인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10</a:t>
            </a:r>
          </a:p>
          <a:p>
            <a:pPr>
              <a:lnSpc>
                <a:spcPct val="11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영역 서식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10</a:t>
            </a:r>
          </a:p>
          <a:p>
            <a:pPr>
              <a:lnSpc>
                <a:spcPct val="11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제목 서식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10</a:t>
            </a:r>
            <a:endParaRPr lang="ko-KR" altLang="en-US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기타 서식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10</a:t>
            </a:r>
          </a:p>
          <a:p>
            <a:pPr lvl="1">
              <a:lnSpc>
                <a:spcPct val="110000"/>
              </a:lnSpc>
            </a:pP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계열 변경 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: 2</a:t>
            </a:r>
          </a:p>
          <a:p>
            <a:pPr lvl="1">
              <a:lnSpc>
                <a:spcPct val="110000"/>
              </a:lnSpc>
            </a:pP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데이터 레이블 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: 3</a:t>
            </a:r>
          </a:p>
          <a:p>
            <a:pPr lvl="1">
              <a:lnSpc>
                <a:spcPct val="110000"/>
              </a:lnSpc>
            </a:pP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눈금선 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: 2</a:t>
            </a:r>
          </a:p>
          <a:p>
            <a:pPr lvl="1">
              <a:lnSpc>
                <a:spcPct val="110000"/>
              </a:lnSpc>
            </a:pP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축 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: 3</a:t>
            </a:r>
          </a:p>
          <a:p>
            <a:pPr>
              <a:lnSpc>
                <a:spcPct val="11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범례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10</a:t>
            </a:r>
          </a:p>
          <a:p>
            <a:pPr>
              <a:lnSpc>
                <a:spcPct val="110000"/>
              </a:lnSpc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도형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10</a:t>
            </a:r>
            <a:endParaRPr lang="ko-KR" altLang="en-US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82023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제목에 자주 나오는 도형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679" t="25065" b="57471"/>
          <a:stretch/>
        </p:blipFill>
        <p:spPr>
          <a:xfrm>
            <a:off x="838199" y="2671995"/>
            <a:ext cx="4842924" cy="19685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191" t="18108" b="74640"/>
          <a:stretch/>
        </p:blipFill>
        <p:spPr>
          <a:xfrm>
            <a:off x="838200" y="1690688"/>
            <a:ext cx="4842923" cy="8134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2589" t="76889" b="12603"/>
          <a:stretch/>
        </p:blipFill>
        <p:spPr>
          <a:xfrm>
            <a:off x="6096000" y="3447876"/>
            <a:ext cx="4468001" cy="11029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1679" t="42341" b="43747"/>
          <a:stretch/>
        </p:blipFill>
        <p:spPr>
          <a:xfrm>
            <a:off x="838199" y="4898497"/>
            <a:ext cx="4468001" cy="144679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1274" t="63125" b="22815"/>
          <a:stretch/>
        </p:blipFill>
        <p:spPr>
          <a:xfrm>
            <a:off x="6096000" y="1690688"/>
            <a:ext cx="4468001" cy="145617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38199" y="2088859"/>
            <a:ext cx="3465354" cy="415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709644" y="3138478"/>
            <a:ext cx="771787" cy="3010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244829" y="3138478"/>
            <a:ext cx="369116" cy="3010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008228" y="3130089"/>
            <a:ext cx="360726" cy="3093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236440" y="3481432"/>
            <a:ext cx="763399" cy="3858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709644" y="3867325"/>
            <a:ext cx="377505" cy="3523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80176" y="5276675"/>
            <a:ext cx="746620" cy="352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575420" y="5645791"/>
            <a:ext cx="1015068" cy="3439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508147" y="2088859"/>
            <a:ext cx="335559" cy="3439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8195776" y="2088859"/>
            <a:ext cx="335559" cy="3439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909108" y="2088859"/>
            <a:ext cx="1048624" cy="3299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776397" y="2432807"/>
            <a:ext cx="731750" cy="335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9588617" y="2432807"/>
            <a:ext cx="684832" cy="335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130374" y="2789837"/>
            <a:ext cx="377773" cy="3486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7818539" y="4219662"/>
            <a:ext cx="1065402" cy="3312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3090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자음 특수문자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66B36F-9C43-F3B8-5822-E203683D6F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38"/>
          <a:stretch/>
        </p:blipFill>
        <p:spPr>
          <a:xfrm>
            <a:off x="319241" y="1532845"/>
            <a:ext cx="5515842" cy="45919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4EC7C9E-0F71-F820-A6B3-A0BC033386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37"/>
          <a:stretch/>
        </p:blipFill>
        <p:spPr>
          <a:xfrm>
            <a:off x="6096000" y="2023950"/>
            <a:ext cx="5515842" cy="392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268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통계함수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40283"/>
          </a:xfrm>
        </p:spPr>
        <p:txBody>
          <a:bodyPr numCol="1"/>
          <a:lstStyle/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AVERAGE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평균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RANK.EQ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순위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COUNTIF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조건이 있는 개수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MAX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최대값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MIN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최소값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64159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통계함수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LARGE : N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번째로 큰 값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SMALL : N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번째로 작은 값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MEDIAN : </a:t>
            </a:r>
            <a:r>
              <a:rPr lang="ko-KR" altLang="en-US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중간값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COUNT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숫자 개수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COUNTA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데이터 개수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COUNTBLANK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비어있는 개수</a:t>
            </a:r>
          </a:p>
        </p:txBody>
      </p:sp>
    </p:spTree>
    <p:extLst>
      <p:ext uri="{BB962C8B-B14F-4D97-AF65-F5344CB8AC3E}">
        <p14:creationId xmlns:p14="http://schemas.microsoft.com/office/powerpoint/2010/main" val="24706780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수학</a:t>
            </a:r>
            <a:r>
              <a:rPr lang="en-US" altLang="ko-KR" dirty="0"/>
              <a:t>/</a:t>
            </a:r>
            <a:r>
              <a:rPr lang="ko-KR" altLang="en-US" dirty="0"/>
              <a:t>삼각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ROUND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반올림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ROUNDUP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올림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ROUNDDOWN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내림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SUM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합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SUMIF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조건이 있는 합</a:t>
            </a:r>
          </a:p>
        </p:txBody>
      </p:sp>
    </p:spTree>
    <p:extLst>
      <p:ext uri="{BB962C8B-B14F-4D97-AF65-F5344CB8AC3E}">
        <p14:creationId xmlns:p14="http://schemas.microsoft.com/office/powerpoint/2010/main" val="27710614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수학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SUMPRODUCT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곱한 후 합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INT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가장 가까운 정수로 내림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MOD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나머지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TRUNC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버림</a:t>
            </a:r>
          </a:p>
        </p:txBody>
      </p:sp>
    </p:spTree>
    <p:extLst>
      <p:ext uri="{BB962C8B-B14F-4D97-AF65-F5344CB8AC3E}">
        <p14:creationId xmlns:p14="http://schemas.microsoft.com/office/powerpoint/2010/main" val="11423246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텍스트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MID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문자 추출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LEFT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왼쪽 문자 추출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RIGHT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오른쪽 문자 추출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REPT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문자를 반복 표시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CONCATENATE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문자 병합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REPLACE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문자 대치</a:t>
            </a:r>
          </a:p>
        </p:txBody>
      </p:sp>
    </p:spTree>
    <p:extLst>
      <p:ext uri="{BB962C8B-B14F-4D97-AF65-F5344CB8AC3E}">
        <p14:creationId xmlns:p14="http://schemas.microsoft.com/office/powerpoint/2010/main" val="27984093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TODAY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오늘 날짜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YEAR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연도 추출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DATE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날짜로 변환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MONTH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월 추출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WEEKDAY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요일 번호</a:t>
            </a:r>
          </a:p>
        </p:txBody>
      </p:sp>
    </p:spTree>
    <p:extLst>
      <p:ext uri="{BB962C8B-B14F-4D97-AF65-F5344CB8AC3E}">
        <p14:creationId xmlns:p14="http://schemas.microsoft.com/office/powerpoint/2010/main" val="7342244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찾기</a:t>
            </a:r>
            <a:r>
              <a:rPr lang="en-US" altLang="ko-KR" dirty="0"/>
              <a:t>/</a:t>
            </a:r>
            <a:r>
              <a:rPr lang="ko-KR" altLang="en-US" dirty="0"/>
              <a:t>참조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VLOOKUP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열 </a:t>
            </a:r>
            <a:r>
              <a:rPr lang="ko-KR" altLang="en-US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참조표에서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찾기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HLOOKUP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행 </a:t>
            </a:r>
            <a:r>
              <a:rPr lang="ko-KR" altLang="en-US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참조표에서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찾기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CHOOSE : N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번째 값 골라 추출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INDEX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참조표에서 몇 행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몇 열의 값을 추출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MATCH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값의 위치</a:t>
            </a:r>
          </a:p>
        </p:txBody>
      </p:sp>
    </p:spTree>
    <p:extLst>
      <p:ext uri="{BB962C8B-B14F-4D97-AF65-F5344CB8AC3E}">
        <p14:creationId xmlns:p14="http://schemas.microsoft.com/office/powerpoint/2010/main" val="1712206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응시료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4219663"/>
            <a:ext cx="10515600" cy="1957300"/>
          </a:xfrm>
        </p:spPr>
        <p:txBody>
          <a:bodyPr>
            <a:normAutofit/>
          </a:bodyPr>
          <a:lstStyle/>
          <a:p>
            <a:pPr latinLnBrk="0"/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2024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년 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1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월 정기시험부터 적용된 금액</a:t>
            </a:r>
            <a:endParaRPr lang="en-US" altLang="ko-KR" sz="20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0"/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부가가치세 포함 및 결제대행수수료 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1,000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원 별도</a:t>
            </a:r>
          </a:p>
          <a:p>
            <a:pPr latinLnBrk="0"/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부분 과목 취소 불가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084576"/>
              </p:ext>
            </p:extLst>
          </p:nvPr>
        </p:nvGraphicFramePr>
        <p:xfrm>
          <a:off x="933974" y="1832048"/>
          <a:ext cx="10324052" cy="2026887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2581013">
                  <a:extLst>
                    <a:ext uri="{9D8B030D-6E8A-4147-A177-3AD203B41FA5}">
                      <a16:colId xmlns:a16="http://schemas.microsoft.com/office/drawing/2014/main" val="3944471979"/>
                    </a:ext>
                  </a:extLst>
                </a:gridCol>
                <a:gridCol w="2581013">
                  <a:extLst>
                    <a:ext uri="{9D8B030D-6E8A-4147-A177-3AD203B41FA5}">
                      <a16:colId xmlns:a16="http://schemas.microsoft.com/office/drawing/2014/main" val="2753601895"/>
                    </a:ext>
                  </a:extLst>
                </a:gridCol>
                <a:gridCol w="2581013">
                  <a:extLst>
                    <a:ext uri="{9D8B030D-6E8A-4147-A177-3AD203B41FA5}">
                      <a16:colId xmlns:a16="http://schemas.microsoft.com/office/drawing/2014/main" val="4085684873"/>
                    </a:ext>
                  </a:extLst>
                </a:gridCol>
                <a:gridCol w="2581013">
                  <a:extLst>
                    <a:ext uri="{9D8B030D-6E8A-4147-A177-3AD203B41FA5}">
                      <a16:colId xmlns:a16="http://schemas.microsoft.com/office/drawing/2014/main" val="1941875443"/>
                    </a:ext>
                  </a:extLst>
                </a:gridCol>
              </a:tblGrid>
              <a:tr h="67562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2400" b="0" kern="12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구분</a:t>
                      </a:r>
                      <a:endParaRPr lang="ko-KR" altLang="en-US" sz="2400" b="0" kern="1200" dirty="0">
                        <a:solidFill>
                          <a:schemeClr val="dk1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  <a:cs typeface="+mn-cs"/>
                      </a:endParaRPr>
                    </a:p>
                  </a:txBody>
                  <a:tcPr marL="125573" marR="125573" marT="125573" marB="1255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ko-KR" sz="2400" b="0" kern="12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  <a:r>
                        <a:rPr lang="ko-KR" altLang="en-US" sz="2400" b="0" kern="12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과목</a:t>
                      </a:r>
                      <a:endParaRPr lang="ko-KR" altLang="en-US" sz="2400" b="0" kern="1200" dirty="0">
                        <a:solidFill>
                          <a:schemeClr val="dk1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  <a:cs typeface="+mn-cs"/>
                      </a:endParaRPr>
                    </a:p>
                  </a:txBody>
                  <a:tcPr marL="125573" marR="125573" marT="125573" marB="1255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ko-KR" sz="2400" b="0" kern="12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</a:t>
                      </a:r>
                      <a:r>
                        <a:rPr lang="ko-KR" altLang="en-US" sz="2400" b="0" kern="12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과목</a:t>
                      </a:r>
                      <a:endParaRPr lang="ko-KR" altLang="en-US" sz="2400" b="0" kern="1200" dirty="0">
                        <a:solidFill>
                          <a:schemeClr val="dk1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  <a:cs typeface="+mn-cs"/>
                      </a:endParaRPr>
                    </a:p>
                  </a:txBody>
                  <a:tcPr marL="125573" marR="125573" marT="125573" marB="1255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ko-KR" sz="2400" b="0" kern="12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  <a:r>
                        <a:rPr lang="ko-KR" altLang="en-US" sz="2400" b="0" kern="12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과목</a:t>
                      </a:r>
                      <a:endParaRPr lang="ko-KR" altLang="en-US" sz="2400" b="0" kern="1200" dirty="0">
                        <a:solidFill>
                          <a:schemeClr val="dk1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  <a:cs typeface="+mn-cs"/>
                      </a:endParaRPr>
                    </a:p>
                  </a:txBody>
                  <a:tcPr marL="125573" marR="125573" marT="125573" marB="1255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206467"/>
                  </a:ext>
                </a:extLst>
              </a:tr>
              <a:tr h="67562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2400" kern="1200" dirty="0" err="1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일반접수</a:t>
                      </a:r>
                      <a:endParaRPr lang="ko-KR" altLang="en-US" sz="2400" kern="1200" dirty="0">
                        <a:solidFill>
                          <a:schemeClr val="dk1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  <a:cs typeface="+mn-cs"/>
                      </a:endParaRPr>
                    </a:p>
                  </a:txBody>
                  <a:tcPr marL="125573" marR="125573" marT="125573" marB="1255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ko-KR" sz="2400" kern="12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22,000</a:t>
                      </a:r>
                      <a:r>
                        <a:rPr lang="ko-KR" altLang="en-US" sz="2400" kern="12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원</a:t>
                      </a:r>
                      <a:endParaRPr lang="ko-KR" altLang="en-US" sz="2400" kern="1200" dirty="0">
                        <a:solidFill>
                          <a:schemeClr val="dk1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  <a:cs typeface="+mn-cs"/>
                      </a:endParaRPr>
                    </a:p>
                  </a:txBody>
                  <a:tcPr marL="125573" marR="125573" marT="125573" marB="1255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ko-KR" sz="2400" kern="12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42,000</a:t>
                      </a:r>
                      <a:r>
                        <a:rPr lang="ko-KR" altLang="en-US" sz="2400" kern="12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원</a:t>
                      </a:r>
                      <a:endParaRPr lang="ko-KR" altLang="en-US" sz="2400" kern="1200" dirty="0">
                        <a:solidFill>
                          <a:schemeClr val="dk1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  <a:cs typeface="+mn-cs"/>
                      </a:endParaRPr>
                    </a:p>
                  </a:txBody>
                  <a:tcPr marL="125573" marR="125573" marT="125573" marB="1255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ko-KR" sz="2400" kern="12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60,000</a:t>
                      </a:r>
                      <a:r>
                        <a:rPr lang="ko-KR" altLang="en-US" sz="2400" kern="12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원</a:t>
                      </a:r>
                      <a:endParaRPr lang="ko-KR" altLang="en-US" sz="2400" kern="1200" dirty="0">
                        <a:solidFill>
                          <a:schemeClr val="dk1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  <a:cs typeface="+mn-cs"/>
                      </a:endParaRPr>
                    </a:p>
                  </a:txBody>
                  <a:tcPr marL="125573" marR="125573" marT="125573" marB="1255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84152"/>
                  </a:ext>
                </a:extLst>
              </a:tr>
              <a:tr h="67562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2400" kern="120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군장병접수</a:t>
                      </a:r>
                      <a:endParaRPr lang="ko-KR" altLang="en-US" sz="2400" kern="1200">
                        <a:solidFill>
                          <a:schemeClr val="dk1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  <a:cs typeface="+mn-cs"/>
                      </a:endParaRPr>
                    </a:p>
                  </a:txBody>
                  <a:tcPr marL="125573" marR="125573" marT="125573" marB="1255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ko-KR" sz="2400" kern="12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17,600</a:t>
                      </a:r>
                      <a:r>
                        <a:rPr lang="ko-KR" altLang="en-US" sz="2400" kern="12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원</a:t>
                      </a:r>
                      <a:endParaRPr lang="ko-KR" altLang="en-US" sz="2400" kern="1200" dirty="0">
                        <a:solidFill>
                          <a:schemeClr val="dk1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  <a:cs typeface="+mn-cs"/>
                      </a:endParaRPr>
                    </a:p>
                  </a:txBody>
                  <a:tcPr marL="125573" marR="125573" marT="125573" marB="1255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ko-KR" sz="2400" kern="12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33,600</a:t>
                      </a:r>
                      <a:r>
                        <a:rPr lang="ko-KR" altLang="en-US" sz="2400" kern="12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원</a:t>
                      </a:r>
                      <a:endParaRPr lang="ko-KR" altLang="en-US" sz="2400" kern="1200" dirty="0">
                        <a:solidFill>
                          <a:schemeClr val="dk1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  <a:cs typeface="+mn-cs"/>
                      </a:endParaRPr>
                    </a:p>
                  </a:txBody>
                  <a:tcPr marL="125573" marR="125573" marT="125573" marB="1255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ko-KR" sz="2400" kern="12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48,000</a:t>
                      </a:r>
                      <a:r>
                        <a:rPr lang="ko-KR" altLang="en-US" sz="2400" kern="12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원</a:t>
                      </a:r>
                      <a:endParaRPr lang="ko-KR" altLang="en-US" sz="2400" kern="1200" dirty="0">
                        <a:solidFill>
                          <a:schemeClr val="dk1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  <a:cs typeface="+mn-cs"/>
                      </a:endParaRPr>
                    </a:p>
                  </a:txBody>
                  <a:tcPr marL="125573" marR="125573" marT="125573" marB="1255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65823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02351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조건이 시트 내에 입력되어 있어야 함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AVERAGE :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조건이 있는 평균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SUM</a:t>
            </a:r>
          </a:p>
          <a:p>
            <a:r>
              <a:rPr lang="en-US" altLang="ko-KR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COUNT</a:t>
            </a:r>
          </a:p>
          <a:p>
            <a:r>
              <a:rPr lang="en-US" altLang="ko-KR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MAX</a:t>
            </a:r>
          </a:p>
          <a:p>
            <a:r>
              <a:rPr lang="en-US" altLang="ko-KR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MIN</a:t>
            </a:r>
            <a:endParaRPr lang="ko-KR" altLang="en-US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05181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ITQ </a:t>
            </a:r>
            <a:r>
              <a:rPr lang="ko-KR" altLang="en-US" dirty="0"/>
              <a:t>파워포인트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646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시험 출제 경향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3616309"/>
              </p:ext>
            </p:extLst>
          </p:nvPr>
        </p:nvGraphicFramePr>
        <p:xfrm>
          <a:off x="838200" y="1683009"/>
          <a:ext cx="10515599" cy="4974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4080">
                  <a:extLst>
                    <a:ext uri="{9D8B030D-6E8A-4147-A177-3AD203B41FA5}">
                      <a16:colId xmlns:a16="http://schemas.microsoft.com/office/drawing/2014/main" val="248450324"/>
                    </a:ext>
                  </a:extLst>
                </a:gridCol>
                <a:gridCol w="5442011">
                  <a:extLst>
                    <a:ext uri="{9D8B030D-6E8A-4147-A177-3AD203B41FA5}">
                      <a16:colId xmlns:a16="http://schemas.microsoft.com/office/drawing/2014/main" val="1493492083"/>
                    </a:ext>
                  </a:extLst>
                </a:gridCol>
                <a:gridCol w="1349406">
                  <a:extLst>
                    <a:ext uri="{9D8B030D-6E8A-4147-A177-3AD203B41FA5}">
                      <a16:colId xmlns:a16="http://schemas.microsoft.com/office/drawing/2014/main" val="3669379411"/>
                    </a:ext>
                  </a:extLst>
                </a:gridCol>
                <a:gridCol w="1970102">
                  <a:extLst>
                    <a:ext uri="{9D8B030D-6E8A-4147-A177-3AD203B41FA5}">
                      <a16:colId xmlns:a16="http://schemas.microsoft.com/office/drawing/2014/main" val="3224000812"/>
                    </a:ext>
                  </a:extLst>
                </a:gridCol>
              </a:tblGrid>
              <a:tr h="5277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구성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배점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권장 작업 시간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분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)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948364"/>
                  </a:ext>
                </a:extLst>
              </a:tr>
              <a:tr h="5277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전체구성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페이지 설정 및 슬라이드 마스터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60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3636626"/>
                  </a:ext>
                </a:extLst>
              </a:tr>
              <a:tr h="5277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표지 디자인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그림 삽입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워드 아트 삽입 및 스타일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40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5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5901297"/>
                  </a:ext>
                </a:extLst>
              </a:tr>
              <a:tr h="5277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목차 슬라이드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도형 편집 및 배치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그림 자르기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하이퍼링크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60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10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3839079"/>
                  </a:ext>
                </a:extLst>
              </a:tr>
              <a:tr h="5277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텍스트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/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동영상 슬라이드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단락 설정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동영상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/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이미지 삽입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글머리 기호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60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5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9059967"/>
                  </a:ext>
                </a:extLst>
              </a:tr>
              <a:tr h="5277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표 슬라이드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표 작성 및 스타일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80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8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1889609"/>
                  </a:ext>
                </a:extLst>
              </a:tr>
              <a:tr h="5277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차트 슬라이드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차트 작성 및 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100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10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0230573"/>
                  </a:ext>
                </a:extLst>
              </a:tr>
              <a:tr h="5277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도형 슬라이드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스마트 아트</a:t>
                      </a:r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lang="en-US" altLang="ko-KR" baseline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ko-KR" altLang="en-US" baseline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애니메이션</a:t>
                      </a:r>
                      <a:r>
                        <a:rPr lang="en-US" altLang="ko-KR" baseline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baseline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도형 작성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100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832415"/>
                  </a:ext>
                </a:extLst>
              </a:tr>
              <a:tr h="5277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합계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500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60</a:t>
                      </a:r>
                      <a:endParaRPr lang="ko-KR" altLang="en-US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4543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8436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전체구성</a:t>
            </a:r>
            <a:r>
              <a:rPr lang="ko-KR" altLang="en-US" dirty="0"/>
              <a:t> 채점 기준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슬라이드 크기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20</a:t>
            </a: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슬라이드 마스터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/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제목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20</a:t>
            </a:r>
          </a:p>
          <a:p>
            <a:pPr lvl="1"/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하단 로고 및 슬라이드번호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20</a:t>
            </a:r>
            <a:endParaRPr lang="ko-KR" altLang="en-US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83703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슬라이드 마스터 보기</a:t>
            </a:r>
            <a:endParaRPr lang="en-US" altLang="ko-KR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/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Shift + </a:t>
            </a: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기본 보기 클릭</a:t>
            </a:r>
            <a:endParaRPr lang="en-US" altLang="ko-KR" sz="28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슬라이드 마스터 보기 닫기</a:t>
            </a:r>
            <a:endParaRPr lang="en-US" altLang="ko-KR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/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기본 보기 클릭</a:t>
            </a:r>
            <a:endParaRPr lang="en-US" altLang="ko-KR" sz="28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새 슬라이드</a:t>
            </a:r>
            <a:endParaRPr lang="en-US" altLang="ko-KR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/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Ctrl + M</a:t>
            </a:r>
          </a:p>
        </p:txBody>
      </p:sp>
    </p:spTree>
    <p:extLst>
      <p:ext uri="{BB962C8B-B14F-4D97-AF65-F5344CB8AC3E}">
        <p14:creationId xmlns:p14="http://schemas.microsoft.com/office/powerpoint/2010/main" val="27111536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슬라이드 레이아웃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표지 슬라이드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제목 슬라이드</a:t>
            </a:r>
            <a:endParaRPr lang="en-US" altLang="ko-KR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목차 슬라이드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제목 및 내용</a:t>
            </a:r>
            <a:endParaRPr lang="en-US" altLang="ko-KR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텍스트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동영상 슬라이드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제목 및 내용</a:t>
            </a:r>
            <a:endParaRPr lang="en-US" altLang="ko-KR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표 슬라이드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제목 및 내용</a:t>
            </a:r>
            <a:endParaRPr lang="en-US" altLang="ko-KR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차트 슬라이드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제목 및 내용</a:t>
            </a:r>
            <a:endParaRPr lang="en-US" altLang="ko-KR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도형 슬라이드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제목 및 내용</a:t>
            </a:r>
          </a:p>
        </p:txBody>
      </p:sp>
    </p:spTree>
    <p:extLst>
      <p:ext uri="{BB962C8B-B14F-4D97-AF65-F5344CB8AC3E}">
        <p14:creationId xmlns:p14="http://schemas.microsoft.com/office/powerpoint/2010/main" val="21817060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구성 </a:t>
            </a:r>
            <a:r>
              <a:rPr lang="en-US" altLang="ko-KR" dirty="0"/>
              <a:t>– </a:t>
            </a:r>
            <a:r>
              <a:rPr lang="ko-KR" altLang="en-US" dirty="0"/>
              <a:t>자주 나오는 도형</a:t>
            </a:r>
          </a:p>
        </p:txBody>
      </p:sp>
      <p:sp>
        <p:nvSpPr>
          <p:cNvPr id="4" name="한쪽 모서리가 잘린 사각형 3"/>
          <p:cNvSpPr/>
          <p:nvPr/>
        </p:nvSpPr>
        <p:spPr>
          <a:xfrm>
            <a:off x="484632" y="1690688"/>
            <a:ext cx="2807208" cy="61360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잘린 사각형 4"/>
          <p:cNvSpPr/>
          <p:nvPr/>
        </p:nvSpPr>
        <p:spPr>
          <a:xfrm>
            <a:off x="3621024" y="1690688"/>
            <a:ext cx="2532888" cy="637788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대각선 방향의 모서리가 잘린 사각형 5"/>
          <p:cNvSpPr/>
          <p:nvPr/>
        </p:nvSpPr>
        <p:spPr>
          <a:xfrm>
            <a:off x="6583680" y="1690688"/>
            <a:ext cx="2487168" cy="6136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한쪽 모서리는 잘리고 다른 쪽 모서리는 둥근 사각형 6"/>
          <p:cNvSpPr/>
          <p:nvPr/>
        </p:nvSpPr>
        <p:spPr>
          <a:xfrm>
            <a:off x="9564624" y="1690688"/>
            <a:ext cx="2194560" cy="613600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84632" y="2624328"/>
            <a:ext cx="2734056" cy="501968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대각선 방향의 모서리가 둥근 사각형 8"/>
          <p:cNvSpPr/>
          <p:nvPr/>
        </p:nvSpPr>
        <p:spPr>
          <a:xfrm>
            <a:off x="3621024" y="2642616"/>
            <a:ext cx="2459736" cy="531936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평행 사변형 9"/>
          <p:cNvSpPr/>
          <p:nvPr/>
        </p:nvSpPr>
        <p:spPr>
          <a:xfrm>
            <a:off x="6583680" y="2624328"/>
            <a:ext cx="2487168" cy="501968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다리꼴 10"/>
          <p:cNvSpPr/>
          <p:nvPr/>
        </p:nvSpPr>
        <p:spPr>
          <a:xfrm>
            <a:off x="9564624" y="2624328"/>
            <a:ext cx="2404872" cy="501968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팔각형 12"/>
          <p:cNvSpPr/>
          <p:nvPr/>
        </p:nvSpPr>
        <p:spPr>
          <a:xfrm>
            <a:off x="484632" y="3483864"/>
            <a:ext cx="2734056" cy="475488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십자형 13"/>
          <p:cNvSpPr/>
          <p:nvPr/>
        </p:nvSpPr>
        <p:spPr>
          <a:xfrm>
            <a:off x="3621024" y="3483864"/>
            <a:ext cx="2532888" cy="457200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배지 14"/>
          <p:cNvSpPr/>
          <p:nvPr/>
        </p:nvSpPr>
        <p:spPr>
          <a:xfrm>
            <a:off x="6583680" y="3483864"/>
            <a:ext cx="2633472" cy="475488"/>
          </a:xfrm>
          <a:prstGeom prst="plaqu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접힌 도형 15"/>
          <p:cNvSpPr/>
          <p:nvPr/>
        </p:nvSpPr>
        <p:spPr>
          <a:xfrm>
            <a:off x="6931152" y="5788152"/>
            <a:ext cx="2139696" cy="475488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각형 16"/>
          <p:cNvSpPr/>
          <p:nvPr/>
        </p:nvSpPr>
        <p:spPr>
          <a:xfrm>
            <a:off x="484632" y="4288536"/>
            <a:ext cx="2734056" cy="5029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갈매기형 수장 17"/>
          <p:cNvSpPr/>
          <p:nvPr/>
        </p:nvSpPr>
        <p:spPr>
          <a:xfrm>
            <a:off x="3621024" y="4279392"/>
            <a:ext cx="2532888" cy="46634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순서도: 문서 18"/>
          <p:cNvSpPr/>
          <p:nvPr/>
        </p:nvSpPr>
        <p:spPr>
          <a:xfrm>
            <a:off x="6519672" y="4178808"/>
            <a:ext cx="2788920" cy="612648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수동 입력 20"/>
          <p:cNvSpPr/>
          <p:nvPr/>
        </p:nvSpPr>
        <p:spPr>
          <a:xfrm>
            <a:off x="9564624" y="4178808"/>
            <a:ext cx="2404872" cy="566928"/>
          </a:xfrm>
          <a:prstGeom prst="flowChartManualIn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준비 21"/>
          <p:cNvSpPr/>
          <p:nvPr/>
        </p:nvSpPr>
        <p:spPr>
          <a:xfrm>
            <a:off x="484632" y="5056632"/>
            <a:ext cx="2807208" cy="420624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순서도: 카드 22"/>
          <p:cNvSpPr/>
          <p:nvPr/>
        </p:nvSpPr>
        <p:spPr>
          <a:xfrm>
            <a:off x="3621024" y="4974336"/>
            <a:ext cx="2596896" cy="502920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저장 데이터 23"/>
          <p:cNvSpPr/>
          <p:nvPr/>
        </p:nvSpPr>
        <p:spPr>
          <a:xfrm>
            <a:off x="6519672" y="4946904"/>
            <a:ext cx="2788920" cy="530352"/>
          </a:xfrm>
          <a:prstGeom prst="flowChartOnlineStora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순서도: 지연 24"/>
          <p:cNvSpPr/>
          <p:nvPr/>
        </p:nvSpPr>
        <p:spPr>
          <a:xfrm>
            <a:off x="9564624" y="4892040"/>
            <a:ext cx="2505456" cy="502920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화면 표시 25"/>
          <p:cNvSpPr/>
          <p:nvPr/>
        </p:nvSpPr>
        <p:spPr>
          <a:xfrm>
            <a:off x="292608" y="5824728"/>
            <a:ext cx="2999232" cy="457200"/>
          </a:xfrm>
          <a:prstGeom prst="flowChartDisp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수행의 시작/종료 26"/>
          <p:cNvSpPr/>
          <p:nvPr/>
        </p:nvSpPr>
        <p:spPr>
          <a:xfrm>
            <a:off x="3621024" y="5797296"/>
            <a:ext cx="3099816" cy="466344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배지 30"/>
          <p:cNvSpPr/>
          <p:nvPr/>
        </p:nvSpPr>
        <p:spPr>
          <a:xfrm>
            <a:off x="9436608" y="3483864"/>
            <a:ext cx="2633472" cy="475488"/>
          </a:xfrm>
          <a:prstGeom prst="plaque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육각형 31"/>
          <p:cNvSpPr/>
          <p:nvPr/>
        </p:nvSpPr>
        <p:spPr>
          <a:xfrm>
            <a:off x="9518904" y="5752528"/>
            <a:ext cx="2340864" cy="511112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9885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표지 슬라이드 채점 기준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도형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10</a:t>
            </a:r>
          </a:p>
          <a:p>
            <a:r>
              <a:rPr lang="ko-KR" altLang="en-US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워드아트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15</a:t>
            </a: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그림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15</a:t>
            </a:r>
            <a:endParaRPr lang="ko-KR" altLang="en-US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56953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표지 슬라이드 </a:t>
            </a:r>
            <a:r>
              <a:rPr lang="en-US" altLang="ko-KR" dirty="0"/>
              <a:t>– </a:t>
            </a:r>
            <a:r>
              <a:rPr lang="ko-KR" altLang="en-US" dirty="0"/>
              <a:t>도형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그림 삽입</a:t>
            </a:r>
            <a:endParaRPr lang="en-US" altLang="ko-KR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/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투명도 조절 불가능</a:t>
            </a:r>
            <a:endParaRPr lang="en-US" altLang="ko-KR" sz="28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도형 삽입 후 그림 채우기</a:t>
            </a:r>
            <a:endParaRPr lang="en-US" altLang="ko-KR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/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투명도 조절 가능</a:t>
            </a:r>
            <a:endParaRPr lang="en-US" altLang="ko-KR" sz="28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sz="32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세부조건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 중 ①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②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③과 같은 </a:t>
            </a:r>
            <a:r>
              <a:rPr lang="ko-KR" altLang="en-US" sz="32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원번호로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 표기된 조건에는 </a:t>
            </a:r>
            <a:r>
              <a:rPr lang="ko-KR" altLang="en-US" sz="32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부분점수가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 없다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endParaRPr lang="ko-KR" altLang="en-US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40611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표지 슬라이드 </a:t>
            </a:r>
            <a:r>
              <a:rPr lang="en-US" altLang="ko-KR" dirty="0"/>
              <a:t>– </a:t>
            </a:r>
            <a:r>
              <a:rPr lang="ko-KR" altLang="en-US" dirty="0" err="1"/>
              <a:t>워드아트</a:t>
            </a:r>
            <a:r>
              <a:rPr lang="ko-KR" altLang="en-US" dirty="0"/>
              <a:t> 삽입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433431" y="2184257"/>
            <a:ext cx="4392000" cy="90000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Plain">
              <a:avLst/>
            </a:prstTxWarp>
            <a:spAutoFit/>
          </a:bodyPr>
          <a:lstStyle/>
          <a:p>
            <a:pPr algn="ctr"/>
            <a:r>
              <a:rPr lang="en-US" altLang="ko-K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About Solving The Problem</a:t>
            </a:r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193429" y="2184257"/>
            <a:ext cx="4320000" cy="90000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Stop">
              <a:avLst/>
            </a:prstTxWarp>
            <a:spAutoFit/>
          </a:bodyPr>
          <a:lstStyle/>
          <a:p>
            <a:pPr algn="ctr"/>
            <a:r>
              <a:rPr lang="en-US" altLang="ko-K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About Solving The Problem</a:t>
            </a:r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33431" y="3804490"/>
            <a:ext cx="4320000" cy="90000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Triangle">
              <a:avLst/>
            </a:prstTxWarp>
            <a:spAutoFit/>
          </a:bodyPr>
          <a:lstStyle/>
          <a:p>
            <a:pPr algn="ctr"/>
            <a:r>
              <a:rPr lang="en-US" altLang="ko-K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About Solving The Problem</a:t>
            </a:r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33431" y="5542761"/>
            <a:ext cx="4392000" cy="90000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hevron">
              <a:avLst/>
            </a:prstTxWarp>
            <a:spAutoFit/>
          </a:bodyPr>
          <a:lstStyle/>
          <a:p>
            <a:pPr algn="ctr"/>
            <a:r>
              <a:rPr lang="en-US" altLang="ko-K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About Solving The Problem</a:t>
            </a:r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9643" y="234747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사각형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719607" y="2347479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중지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9643" y="415064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삼각형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9643" y="575375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/>
              <a:t>갈매기형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수장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193429" y="3804490"/>
            <a:ext cx="4320000" cy="90000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TriangleInverted">
              <a:avLst/>
            </a:prstTxWarp>
            <a:spAutoFit/>
          </a:bodyPr>
          <a:lstStyle/>
          <a:p>
            <a:pPr algn="ctr"/>
            <a:r>
              <a:rPr lang="en-US" altLang="ko-K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About Solving The Problem</a:t>
            </a:r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193429" y="5542761"/>
            <a:ext cx="4392000" cy="90000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hevronInverted">
              <a:avLst/>
            </a:prstTxWarp>
            <a:spAutoFit/>
          </a:bodyPr>
          <a:lstStyle/>
          <a:p>
            <a:pPr algn="ctr"/>
            <a:r>
              <a:rPr lang="en-US" altLang="ko-K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About Solving The Problem</a:t>
            </a:r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719607" y="385438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역삼각형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19607" y="5707583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/>
              <a:t>역갈매기형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수장</a:t>
            </a:r>
          </a:p>
        </p:txBody>
      </p:sp>
    </p:spTree>
    <p:extLst>
      <p:ext uri="{BB962C8B-B14F-4D97-AF65-F5344CB8AC3E}">
        <p14:creationId xmlns:p14="http://schemas.microsoft.com/office/powerpoint/2010/main" val="3445148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시험 시간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4983061"/>
            <a:ext cx="10515600" cy="1193902"/>
          </a:xfrm>
        </p:spPr>
        <p:txBody>
          <a:bodyPr>
            <a:normAutofit/>
          </a:bodyPr>
          <a:lstStyle/>
          <a:p>
            <a:r>
              <a:rPr lang="ko-KR" altLang="en-US" sz="2400" spc="-150" dirty="0">
                <a:latin typeface="굴림체" panose="020B0609000101010101" pitchFamily="49" charset="-127"/>
                <a:ea typeface="굴림체" panose="020B0609000101010101" pitchFamily="49" charset="-127"/>
              </a:rPr>
              <a:t>시험 시간과 좌석 배정은 컴퓨터에 의해 자동 배정</a:t>
            </a:r>
            <a:endParaRPr lang="en-US" altLang="ko-KR" sz="2400" spc="-15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856985"/>
              </p:ext>
            </p:extLst>
          </p:nvPr>
        </p:nvGraphicFramePr>
        <p:xfrm>
          <a:off x="838200" y="1813305"/>
          <a:ext cx="9989592" cy="2867752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2497398">
                  <a:extLst>
                    <a:ext uri="{9D8B030D-6E8A-4147-A177-3AD203B41FA5}">
                      <a16:colId xmlns:a16="http://schemas.microsoft.com/office/drawing/2014/main" val="2629257384"/>
                    </a:ext>
                  </a:extLst>
                </a:gridCol>
                <a:gridCol w="2497398">
                  <a:extLst>
                    <a:ext uri="{9D8B030D-6E8A-4147-A177-3AD203B41FA5}">
                      <a16:colId xmlns:a16="http://schemas.microsoft.com/office/drawing/2014/main" val="1825978598"/>
                    </a:ext>
                  </a:extLst>
                </a:gridCol>
                <a:gridCol w="2497398">
                  <a:extLst>
                    <a:ext uri="{9D8B030D-6E8A-4147-A177-3AD203B41FA5}">
                      <a16:colId xmlns:a16="http://schemas.microsoft.com/office/drawing/2014/main" val="1408648008"/>
                    </a:ext>
                  </a:extLst>
                </a:gridCol>
                <a:gridCol w="2497398">
                  <a:extLst>
                    <a:ext uri="{9D8B030D-6E8A-4147-A177-3AD203B41FA5}">
                      <a16:colId xmlns:a16="http://schemas.microsoft.com/office/drawing/2014/main" val="3761883415"/>
                    </a:ext>
                  </a:extLst>
                </a:gridCol>
              </a:tblGrid>
              <a:tr h="716938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2500" b="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교시</a:t>
                      </a:r>
                      <a:endParaRPr lang="ko-KR" altLang="en-US" sz="2500" b="0" dirty="0">
                        <a:solidFill>
                          <a:srgbClr val="333333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131442" marR="131442" marT="131442" marB="131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2500" b="0" dirty="0" err="1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입실시간</a:t>
                      </a:r>
                      <a:endParaRPr lang="ko-KR" altLang="en-US" sz="2500" b="0" dirty="0">
                        <a:solidFill>
                          <a:srgbClr val="333333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131442" marR="131442" marT="131442" marB="131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2500" b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시험시간</a:t>
                      </a:r>
                      <a:endParaRPr lang="ko-KR" altLang="en-US" sz="2500" b="0">
                        <a:solidFill>
                          <a:srgbClr val="333333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131442" marR="131442" marT="131442" marB="131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2500" b="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비고</a:t>
                      </a:r>
                      <a:endParaRPr lang="ko-KR" altLang="en-US" sz="2500" b="0" dirty="0">
                        <a:solidFill>
                          <a:srgbClr val="333333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131442" marR="131442" marT="131442" marB="131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6269243"/>
                  </a:ext>
                </a:extLst>
              </a:tr>
              <a:tr h="716938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25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  <a:r>
                        <a:rPr lang="ko-KR" altLang="en-US" sz="25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교시</a:t>
                      </a:r>
                      <a:endParaRPr lang="ko-KR" altLang="en-US" sz="2500" dirty="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131442" marR="131442" marT="131442" marB="131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25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08:50</a:t>
                      </a:r>
                      <a:r>
                        <a:rPr lang="ko-KR" altLang="en-US" sz="25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까지</a:t>
                      </a:r>
                      <a:endParaRPr lang="ko-KR" altLang="en-US" sz="2500" dirty="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131442" marR="131442" marT="131442" marB="131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25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09:00 ~ 10:00</a:t>
                      </a:r>
                      <a:endParaRPr lang="en-US" altLang="ko-KR" sz="2500" dirty="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131442" marR="131442" marT="131442" marB="131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0"/>
                      <a:r>
                        <a:rPr lang="ko-KR" altLang="en-US" sz="25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정기시험기준</a:t>
                      </a:r>
                      <a:endParaRPr lang="ko-KR" altLang="en-US" sz="2500" dirty="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131442" marR="131442" marT="131442" marB="131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260445"/>
                  </a:ext>
                </a:extLst>
              </a:tr>
              <a:tr h="716938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25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</a:t>
                      </a:r>
                      <a:r>
                        <a:rPr lang="ko-KR" altLang="en-US" sz="25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교시</a:t>
                      </a:r>
                      <a:endParaRPr lang="ko-KR" altLang="en-US" sz="2500" dirty="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131442" marR="131442" marT="131442" marB="131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25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10:20</a:t>
                      </a:r>
                      <a:r>
                        <a:rPr lang="ko-KR" altLang="en-US" sz="25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까지</a:t>
                      </a:r>
                      <a:endParaRPr lang="ko-KR" altLang="en-US" sz="2500" dirty="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131442" marR="131442" marT="131442" marB="131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25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10:30 ~ 11:30</a:t>
                      </a:r>
                      <a:endParaRPr lang="en-US" altLang="ko-KR" sz="2500" dirty="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131442" marR="131442" marT="131442" marB="131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247663"/>
                  </a:ext>
                </a:extLst>
              </a:tr>
              <a:tr h="716938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250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  <a:r>
                        <a:rPr lang="ko-KR" altLang="en-US" sz="250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교시</a:t>
                      </a:r>
                      <a:endParaRPr lang="ko-KR" altLang="en-US" sz="250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131442" marR="131442" marT="131442" marB="131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250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11:50</a:t>
                      </a:r>
                      <a:r>
                        <a:rPr lang="ko-KR" altLang="en-US" sz="250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까지</a:t>
                      </a:r>
                      <a:endParaRPr lang="ko-KR" altLang="en-US" sz="250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131442" marR="131442" marT="131442" marB="131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2500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12:00 ~ 13:00</a:t>
                      </a:r>
                      <a:endParaRPr lang="en-US" altLang="ko-KR" sz="2500" dirty="0">
                        <a:solidFill>
                          <a:srgbClr val="555555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131442" marR="131442" marT="131442" marB="131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2173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01472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 슬라이드 채점 기준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제목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5</a:t>
            </a: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목차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1~4 : 40</a:t>
            </a:r>
          </a:p>
          <a:p>
            <a:pPr lvl="1"/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도형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5</a:t>
            </a:r>
          </a:p>
          <a:p>
            <a:pPr lvl="1"/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글꼴 서식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5</a:t>
            </a: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하이퍼링크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10</a:t>
            </a: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그림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5</a:t>
            </a:r>
            <a:endParaRPr lang="ko-KR" altLang="en-US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07480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 슬라이드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54480"/>
            <a:ext cx="10515600" cy="4622483"/>
          </a:xfrm>
        </p:spPr>
        <p:txBody>
          <a:bodyPr numCol="2">
            <a:noAutofit/>
          </a:bodyPr>
          <a:lstStyle/>
          <a:p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도형 복사</a:t>
            </a:r>
            <a:endParaRPr lang="en-US" altLang="ko-KR" sz="28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/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Ctrl + </a:t>
            </a: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드래그</a:t>
            </a:r>
            <a:endParaRPr lang="en-US" altLang="ko-KR" sz="2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도형 수평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수직 이동</a:t>
            </a:r>
            <a:endParaRPr lang="en-US" altLang="ko-KR" sz="28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/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Shift + </a:t>
            </a: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드래그</a:t>
            </a:r>
            <a:endParaRPr lang="en-US" altLang="ko-KR" sz="2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도형 수평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수직 복사</a:t>
            </a:r>
            <a:endParaRPr lang="en-US" altLang="ko-KR" sz="28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/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Ctrl + Shift + </a:t>
            </a: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드래그</a:t>
            </a:r>
            <a:endParaRPr lang="en-US" altLang="ko-KR" sz="2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도형 복제</a:t>
            </a:r>
            <a:endParaRPr lang="en-US" altLang="ko-KR" sz="28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/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Ctrl + D</a:t>
            </a:r>
          </a:p>
          <a:p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도형 그룹</a:t>
            </a:r>
            <a:endParaRPr lang="en-US" altLang="ko-KR" sz="28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/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Ctrl + G</a:t>
            </a:r>
          </a:p>
          <a:p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도형 그룹 해제</a:t>
            </a:r>
            <a:endParaRPr lang="en-US" altLang="ko-KR" sz="28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/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Ctrl + Shift + G : </a:t>
            </a: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그룹 해제</a:t>
            </a:r>
            <a:endParaRPr lang="en-US" altLang="ko-KR" sz="2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하이퍼링크 삽입</a:t>
            </a:r>
            <a:endParaRPr lang="en-US" altLang="ko-KR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/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Ctrl + K</a:t>
            </a:r>
          </a:p>
          <a:p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슬라이드 쇼 보기</a:t>
            </a:r>
            <a:endParaRPr lang="en-US" altLang="ko-KR" sz="28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/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처음부터 </a:t>
            </a:r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: F5</a:t>
            </a:r>
          </a:p>
          <a:p>
            <a:pPr lvl="1"/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현재 슬라이드부터 </a:t>
            </a:r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: Shift + F5</a:t>
            </a:r>
            <a:endParaRPr lang="ko-KR" altLang="en-US" sz="2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30626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텍스트</a:t>
            </a:r>
            <a:r>
              <a:rPr lang="en-US" altLang="ko-KR" dirty="0"/>
              <a:t>/</a:t>
            </a:r>
            <a:r>
              <a:rPr lang="ko-KR" altLang="en-US" dirty="0"/>
              <a:t>동영상 슬라이드 채점 기준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제목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5</a:t>
            </a: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문단 입력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1~2 : 50</a:t>
            </a:r>
          </a:p>
          <a:p>
            <a:pPr lvl="1"/>
            <a:r>
              <a:rPr lang="ko-KR" altLang="en-US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글머리표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및 서식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5</a:t>
            </a:r>
          </a:p>
          <a:p>
            <a:pPr lvl="1"/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입력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20</a:t>
            </a: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동영상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5</a:t>
            </a:r>
            <a:endParaRPr lang="ko-KR" altLang="en-US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76263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/>
          <p:cNvGrpSpPr/>
          <p:nvPr/>
        </p:nvGrpSpPr>
        <p:grpSpPr>
          <a:xfrm>
            <a:off x="246001" y="146699"/>
            <a:ext cx="11699998" cy="4282901"/>
            <a:chOff x="0" y="381591"/>
            <a:chExt cx="11699998" cy="428290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1728" y="453005"/>
              <a:ext cx="11188270" cy="3699545"/>
            </a:xfrm>
            <a:prstGeom prst="rect">
              <a:avLst/>
            </a:prstGeom>
          </p:spPr>
        </p:pic>
        <p:grpSp>
          <p:nvGrpSpPr>
            <p:cNvPr id="9" name="그룹 8"/>
            <p:cNvGrpSpPr/>
            <p:nvPr/>
          </p:nvGrpSpPr>
          <p:grpSpPr>
            <a:xfrm>
              <a:off x="4446165" y="398369"/>
              <a:ext cx="1926749" cy="369332"/>
              <a:chOff x="4446165" y="398369"/>
              <a:chExt cx="1926749" cy="369332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4446165" y="39836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rgbClr val="00B0F0"/>
                    </a:solidFill>
                  </a:rPr>
                  <a:t>1</a:t>
                </a:r>
                <a:endParaRPr lang="ko-KR" altLang="en-US" dirty="0">
                  <a:solidFill>
                    <a:srgbClr val="00B0F0"/>
                  </a:solidFill>
                </a:endParaRPr>
              </a:p>
            </p:txBody>
          </p:sp>
          <p:cxnSp>
            <p:nvCxnSpPr>
              <p:cNvPr id="8" name="직선 연결선 7"/>
              <p:cNvCxnSpPr>
                <a:stCxn id="6" idx="3"/>
                <a:endCxn id="5" idx="1"/>
              </p:cNvCxnSpPr>
              <p:nvPr/>
            </p:nvCxnSpPr>
            <p:spPr>
              <a:xfrm>
                <a:off x="4757469" y="583035"/>
                <a:ext cx="175258" cy="0"/>
              </a:xfrm>
              <a:prstGeom prst="line">
                <a:avLst/>
              </a:prstGeom>
              <a:ln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직사각형 4"/>
              <p:cNvSpPr/>
              <p:nvPr/>
            </p:nvSpPr>
            <p:spPr>
              <a:xfrm>
                <a:off x="4932727" y="469783"/>
                <a:ext cx="1440187" cy="226503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0" y="381591"/>
              <a:ext cx="2692866" cy="369332"/>
              <a:chOff x="4446165" y="381591"/>
              <a:chExt cx="2692866" cy="369332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4932727" y="453005"/>
                <a:ext cx="2206304" cy="226503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46165" y="381591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rgbClr val="00B0F0"/>
                    </a:solidFill>
                  </a:rPr>
                  <a:t>2</a:t>
                </a:r>
                <a:endParaRPr lang="ko-KR" altLang="en-US" dirty="0">
                  <a:solidFill>
                    <a:srgbClr val="00B0F0"/>
                  </a:solidFill>
                </a:endParaRPr>
              </a:p>
            </p:txBody>
          </p:sp>
          <p:cxnSp>
            <p:nvCxnSpPr>
              <p:cNvPr id="13" name="직선 연결선 12"/>
              <p:cNvCxnSpPr>
                <a:stCxn id="12" idx="3"/>
                <a:endCxn id="11" idx="1"/>
              </p:cNvCxnSpPr>
              <p:nvPr/>
            </p:nvCxnSpPr>
            <p:spPr>
              <a:xfrm>
                <a:off x="4757469" y="566257"/>
                <a:ext cx="175258" cy="0"/>
              </a:xfrm>
              <a:prstGeom prst="line">
                <a:avLst/>
              </a:prstGeom>
              <a:ln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그룹 27"/>
            <p:cNvGrpSpPr/>
            <p:nvPr/>
          </p:nvGrpSpPr>
          <p:grpSpPr>
            <a:xfrm>
              <a:off x="0" y="704675"/>
              <a:ext cx="10813409" cy="989901"/>
              <a:chOff x="4446165" y="205314"/>
              <a:chExt cx="10813409" cy="989901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4932726" y="205314"/>
                <a:ext cx="10326848" cy="98990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446165" y="515815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rgbClr val="00B0F0"/>
                    </a:solidFill>
                  </a:rPr>
                  <a:t>3</a:t>
                </a:r>
                <a:endParaRPr lang="ko-KR" altLang="en-US" dirty="0">
                  <a:solidFill>
                    <a:srgbClr val="00B0F0"/>
                  </a:solidFill>
                </a:endParaRPr>
              </a:p>
            </p:txBody>
          </p:sp>
          <p:cxnSp>
            <p:nvCxnSpPr>
              <p:cNvPr id="31" name="직선 연결선 30"/>
              <p:cNvCxnSpPr>
                <a:stCxn id="30" idx="3"/>
                <a:endCxn id="29" idx="1"/>
              </p:cNvCxnSpPr>
              <p:nvPr/>
            </p:nvCxnSpPr>
            <p:spPr>
              <a:xfrm flipV="1">
                <a:off x="4757469" y="700265"/>
                <a:ext cx="175257" cy="216"/>
              </a:xfrm>
              <a:prstGeom prst="line">
                <a:avLst/>
              </a:prstGeom>
              <a:ln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그룹 34"/>
            <p:cNvGrpSpPr/>
            <p:nvPr/>
          </p:nvGrpSpPr>
          <p:grpSpPr>
            <a:xfrm>
              <a:off x="8623882" y="3951104"/>
              <a:ext cx="1266737" cy="713388"/>
              <a:chOff x="5872293" y="469783"/>
              <a:chExt cx="1266737" cy="713388"/>
            </a:xfrm>
          </p:grpSpPr>
          <p:sp>
            <p:nvSpPr>
              <p:cNvPr id="36" name="직사각형 35"/>
              <p:cNvSpPr/>
              <p:nvPr/>
            </p:nvSpPr>
            <p:spPr>
              <a:xfrm>
                <a:off x="5872293" y="469783"/>
                <a:ext cx="1266737" cy="226503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350009" y="81383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rgbClr val="00B0F0"/>
                    </a:solidFill>
                  </a:rPr>
                  <a:t>6</a:t>
                </a:r>
                <a:endParaRPr lang="ko-KR" altLang="en-US" dirty="0">
                  <a:solidFill>
                    <a:srgbClr val="00B0F0"/>
                  </a:solidFill>
                </a:endParaRPr>
              </a:p>
            </p:txBody>
          </p:sp>
          <p:cxnSp>
            <p:nvCxnSpPr>
              <p:cNvPr id="38" name="직선 연결선 37"/>
              <p:cNvCxnSpPr>
                <a:stCxn id="37" idx="0"/>
                <a:endCxn id="36" idx="2"/>
              </p:cNvCxnSpPr>
              <p:nvPr/>
            </p:nvCxnSpPr>
            <p:spPr>
              <a:xfrm flipV="1">
                <a:off x="6505661" y="696286"/>
                <a:ext cx="1" cy="117553"/>
              </a:xfrm>
              <a:prstGeom prst="line">
                <a:avLst/>
              </a:prstGeom>
              <a:ln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/>
            <p:cNvSpPr txBox="1"/>
            <p:nvPr/>
          </p:nvSpPr>
          <p:spPr>
            <a:xfrm>
              <a:off x="1278410" y="193344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00B0F0"/>
                  </a:solidFill>
                </a:rPr>
                <a:t>4</a:t>
              </a:r>
              <a:endParaRPr lang="ko-KR" altLang="en-US" dirty="0">
                <a:solidFill>
                  <a:srgbClr val="00B0F0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722865" y="2118111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00B0F0"/>
                  </a:solidFill>
                </a:rPr>
                <a:t>5</a:t>
              </a:r>
              <a:endParaRPr lang="ko-KR" altLang="en-US" dirty="0">
                <a:solidFill>
                  <a:srgbClr val="00B0F0"/>
                </a:solidFill>
              </a:endParaRPr>
            </a:p>
          </p:txBody>
        </p:sp>
      </p:grpSp>
      <p:sp>
        <p:nvSpPr>
          <p:cNvPr id="51" name="직사각형 50"/>
          <p:cNvSpPr/>
          <p:nvPr/>
        </p:nvSpPr>
        <p:spPr>
          <a:xfrm>
            <a:off x="6635693" y="293615"/>
            <a:ext cx="713064" cy="151001"/>
          </a:xfrm>
          <a:prstGeom prst="rect">
            <a:avLst/>
          </a:prstGeom>
          <a:solidFill>
            <a:srgbClr val="B7472A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내용 개체 틀 46"/>
          <p:cNvSpPr>
            <a:spLocks noGrp="1"/>
          </p:cNvSpPr>
          <p:nvPr>
            <p:ph idx="1"/>
          </p:nvPr>
        </p:nvSpPr>
        <p:spPr>
          <a:xfrm>
            <a:off x="863367" y="4156527"/>
            <a:ext cx="10515600" cy="2701472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800" dirty="0">
                <a:latin typeface="굴림체" panose="020B0609000101010101" pitchFamily="49" charset="-127"/>
                <a:ea typeface="굴림체" panose="020B0609000101010101" pitchFamily="49" charset="-127"/>
              </a:rPr>
              <a:t>제목 표시줄</a:t>
            </a:r>
            <a:endParaRPr lang="en-US" altLang="ko-KR" sz="18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800" dirty="0">
                <a:latin typeface="굴림체" panose="020B0609000101010101" pitchFamily="49" charset="-127"/>
                <a:ea typeface="굴림체" panose="020B0609000101010101" pitchFamily="49" charset="-127"/>
              </a:rPr>
              <a:t>빠른 실행 도구모음</a:t>
            </a:r>
            <a:endParaRPr lang="en-US" altLang="ko-KR" sz="18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800" dirty="0">
                <a:latin typeface="굴림체" panose="020B0609000101010101" pitchFamily="49" charset="-127"/>
                <a:ea typeface="굴림체" panose="020B0609000101010101" pitchFamily="49" charset="-127"/>
              </a:rPr>
              <a:t>리본 메뉴</a:t>
            </a:r>
            <a:endParaRPr lang="en-US" altLang="ko-KR" sz="18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800" dirty="0">
                <a:latin typeface="굴림체" panose="020B0609000101010101" pitchFamily="49" charset="-127"/>
                <a:ea typeface="굴림체" panose="020B0609000101010101" pitchFamily="49" charset="-127"/>
              </a:rPr>
              <a:t>축소 슬라이드</a:t>
            </a:r>
            <a:endParaRPr lang="en-US" altLang="ko-KR" sz="18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800" dirty="0">
                <a:latin typeface="굴림체" panose="020B0609000101010101" pitchFamily="49" charset="-127"/>
                <a:ea typeface="굴림체" panose="020B0609000101010101" pitchFamily="49" charset="-127"/>
              </a:rPr>
              <a:t>슬라이드</a:t>
            </a:r>
            <a:endParaRPr lang="en-US" altLang="ko-KR" sz="18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800" dirty="0">
                <a:latin typeface="굴림체" panose="020B0609000101010101" pitchFamily="49" charset="-127"/>
                <a:ea typeface="굴림체" panose="020B0609000101010101" pitchFamily="49" charset="-127"/>
              </a:rPr>
              <a:t>슬라이드 보기</a:t>
            </a:r>
          </a:p>
        </p:txBody>
      </p:sp>
    </p:spTree>
    <p:extLst>
      <p:ext uri="{BB962C8B-B14F-4D97-AF65-F5344CB8AC3E}">
        <p14:creationId xmlns:p14="http://schemas.microsoft.com/office/powerpoint/2010/main" val="22144016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텍스트</a:t>
            </a:r>
            <a:r>
              <a:rPr lang="en-US" altLang="ko-KR" dirty="0"/>
              <a:t>/</a:t>
            </a:r>
            <a:r>
              <a:rPr lang="ko-KR" altLang="en-US" dirty="0"/>
              <a:t>동영상 슬라이드 작성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59296"/>
            <a:ext cx="10515600" cy="494803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목록 수준 늘림</a:t>
            </a:r>
            <a:endParaRPr lang="en-US" altLang="ko-KR" sz="28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Tab</a:t>
            </a: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키</a:t>
            </a:r>
            <a:endParaRPr lang="en-US" altLang="ko-KR" sz="2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목록 수준 줄임</a:t>
            </a:r>
            <a:endParaRPr lang="en-US" altLang="ko-KR" sz="28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Shift + Tab</a:t>
            </a: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키</a:t>
            </a:r>
            <a:endParaRPr lang="en-US" altLang="ko-KR" sz="2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줄 바꿈</a:t>
            </a:r>
            <a:endParaRPr lang="en-US" altLang="ko-KR" sz="28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Shift + Enter</a:t>
            </a:r>
          </a:p>
          <a:p>
            <a:pPr>
              <a:lnSpc>
                <a:spcPct val="100000"/>
              </a:lnSpc>
            </a:pP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서로 떨어진 문단 블록 지정</a:t>
            </a:r>
            <a:endParaRPr lang="en-US" altLang="ko-KR" sz="28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Ctrl + </a:t>
            </a: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드래그</a:t>
            </a:r>
            <a:endParaRPr lang="en-US" altLang="ko-KR" sz="2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‘</a:t>
            </a: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자동 맞춤 안 함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’</a:t>
            </a: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을 지정 또는 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‘</a:t>
            </a: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이 개체 틀에 텍스트 맞춤 중지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’ </a:t>
            </a: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20309762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A7E1E-CBDE-BC13-90A8-7CF033CD9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글머리기호와 문단 사이 간격 조정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51450790-91D1-7D0E-869D-B72595B57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302" y="1825625"/>
            <a:ext cx="5703498" cy="4351338"/>
          </a:xfrm>
        </p:spPr>
        <p:txBody>
          <a:bodyPr>
            <a:normAutofit/>
          </a:bodyPr>
          <a:lstStyle/>
          <a:p>
            <a:pPr marL="742950" indent="-742950">
              <a:buFont typeface="+mj-ea"/>
              <a:buAutoNum type="circleNumDbPlain"/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글머리기호 위치 조정</a:t>
            </a:r>
            <a:endParaRPr lang="en-US" altLang="ko-KR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742950" indent="-742950">
              <a:buFont typeface="+mj-ea"/>
              <a:buAutoNum type="circleNumDbPlain"/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글 문단 시작 위치 조정</a:t>
            </a:r>
            <a:endParaRPr lang="en-US" altLang="ko-KR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742950" indent="-742950">
              <a:buFont typeface="+mj-ea"/>
              <a:buAutoNum type="circleNumDbPlain"/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글머리기호와 문단 시작위치 같이 조정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3C09E7-FD46-9DD4-B0C9-7EACD8723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40664"/>
            <a:ext cx="4305948" cy="1722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EF9ABD-0820-CA95-3AAC-67C67C951D3D}"/>
              </a:ext>
            </a:extLst>
          </p:cNvPr>
          <p:cNvSpPr txBox="1"/>
          <p:nvPr/>
        </p:nvSpPr>
        <p:spPr>
          <a:xfrm>
            <a:off x="1268082" y="240676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69A9DC-C0C3-5976-093D-9A484EC9D31F}"/>
              </a:ext>
            </a:extLst>
          </p:cNvPr>
          <p:cNvSpPr txBox="1"/>
          <p:nvPr/>
        </p:nvSpPr>
        <p:spPr>
          <a:xfrm>
            <a:off x="2921306" y="295586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45EB5A-CD67-5013-1CBE-BA5741DD2021}"/>
              </a:ext>
            </a:extLst>
          </p:cNvPr>
          <p:cNvSpPr txBox="1"/>
          <p:nvPr/>
        </p:nvSpPr>
        <p:spPr>
          <a:xfrm>
            <a:off x="2921306" y="339880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26170828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특수 문자 </a:t>
            </a:r>
            <a:r>
              <a:rPr lang="en-US" altLang="ko-KR" dirty="0"/>
              <a:t>– </a:t>
            </a:r>
            <a:r>
              <a:rPr lang="ko-KR" altLang="en-US" dirty="0"/>
              <a:t>한글 자음 이용 방법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4" t="5370" r="8592" b="46293"/>
          <a:stretch/>
        </p:blipFill>
        <p:spPr>
          <a:xfrm>
            <a:off x="342660" y="1757724"/>
            <a:ext cx="5753340" cy="44457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8" t="53458" r="9258"/>
          <a:stretch/>
        </p:blipFill>
        <p:spPr>
          <a:xfrm>
            <a:off x="6096000" y="1922804"/>
            <a:ext cx="5707496" cy="428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2304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 슬라이드 채점 기준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제목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5</a:t>
            </a: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상단 도형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15</a:t>
            </a: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좌측 도형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15</a:t>
            </a: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표 스타일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15</a:t>
            </a: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표 서식 및 맞춤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10</a:t>
            </a: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표 입력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20</a:t>
            </a:r>
          </a:p>
          <a:p>
            <a:endParaRPr lang="ko-KR" altLang="en-US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10730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 슬라이드 작성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도형 모양 변경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도형 회전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도형 겹치기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도형 채우기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/>
            <a:r>
              <a:rPr lang="ko-KR" altLang="en-US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그라데이션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채우기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5913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차트 슬라이드 채점 기준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제목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5</a:t>
            </a:r>
          </a:p>
          <a:p>
            <a:r>
              <a:rPr lang="ko-KR" altLang="en-US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영역서식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15</a:t>
            </a: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차트 종류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5</a:t>
            </a: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차트 영역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5</a:t>
            </a: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그림 영역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5</a:t>
            </a: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차트 제목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10</a:t>
            </a: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데이터 계열 서식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30</a:t>
            </a: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데이터 표 표시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15</a:t>
            </a: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도형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10</a:t>
            </a: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데이터 입력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15</a:t>
            </a:r>
          </a:p>
        </p:txBody>
      </p:sp>
    </p:spTree>
    <p:extLst>
      <p:ext uri="{BB962C8B-B14F-4D97-AF65-F5344CB8AC3E}">
        <p14:creationId xmlns:p14="http://schemas.microsoft.com/office/powerpoint/2010/main" val="1597499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사진 이미지 등록 조건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기준 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: 3 × 4 cm</a:t>
            </a:r>
          </a:p>
          <a:p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크기 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가로 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115~235 </a:t>
            </a: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픽셀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세로 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150~315 </a:t>
            </a: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픽셀</a:t>
            </a:r>
            <a:endParaRPr lang="en-US" altLang="ko-KR" sz="28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형식 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: PNG </a:t>
            </a: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권장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(JPG, GIF </a:t>
            </a: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가능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</a:p>
          <a:p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용량 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: 500KB </a:t>
            </a: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이하</a:t>
            </a:r>
            <a:endParaRPr lang="en-US" altLang="ko-KR" sz="28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해상도 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: 300dpi </a:t>
            </a: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권장</a:t>
            </a:r>
          </a:p>
        </p:txBody>
      </p:sp>
    </p:spTree>
    <p:extLst>
      <p:ext uri="{BB962C8B-B14F-4D97-AF65-F5344CB8AC3E}">
        <p14:creationId xmlns:p14="http://schemas.microsoft.com/office/powerpoint/2010/main" val="33994068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차트 구성 요소</a:t>
            </a:r>
          </a:p>
        </p:txBody>
      </p:sp>
      <p:graphicFrame>
        <p:nvGraphicFramePr>
          <p:cNvPr id="10" name="내용 개체 틀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9144154"/>
              </p:ext>
            </p:extLst>
          </p:nvPr>
        </p:nvGraphicFramePr>
        <p:xfrm>
          <a:off x="838200" y="1825624"/>
          <a:ext cx="10515600" cy="4676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9" name="그룹 18"/>
          <p:cNvGrpSpPr/>
          <p:nvPr/>
        </p:nvGrpSpPr>
        <p:grpSpPr>
          <a:xfrm>
            <a:off x="7503208" y="1951783"/>
            <a:ext cx="1429031" cy="369332"/>
            <a:chOff x="7810856" y="1934691"/>
            <a:chExt cx="142903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8050138" y="1934691"/>
              <a:ext cx="1189749" cy="3693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차트 제목</a:t>
              </a:r>
            </a:p>
          </p:txBody>
        </p:sp>
        <p:cxnSp>
          <p:nvCxnSpPr>
            <p:cNvPr id="18" name="직선 화살표 연결선 17"/>
            <p:cNvCxnSpPr>
              <a:stCxn id="11" idx="1"/>
            </p:cNvCxnSpPr>
            <p:nvPr/>
          </p:nvCxnSpPr>
          <p:spPr>
            <a:xfrm flipH="1">
              <a:off x="7810856" y="2119357"/>
              <a:ext cx="239282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/>
          <p:cNvGrpSpPr/>
          <p:nvPr/>
        </p:nvGrpSpPr>
        <p:grpSpPr>
          <a:xfrm>
            <a:off x="6780766" y="6133067"/>
            <a:ext cx="885613" cy="369332"/>
            <a:chOff x="7810856" y="1934691"/>
            <a:chExt cx="885613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8050138" y="1934691"/>
              <a:ext cx="646331" cy="3693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solidFill>
                    <a:srgbClr val="FF0000"/>
                  </a:solidFill>
                </a:rPr>
                <a:t>범례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2" name="직선 화살표 연결선 21"/>
            <p:cNvCxnSpPr>
              <a:stCxn id="21" idx="1"/>
            </p:cNvCxnSpPr>
            <p:nvPr/>
          </p:nvCxnSpPr>
          <p:spPr>
            <a:xfrm flipH="1">
              <a:off x="7810856" y="2119357"/>
              <a:ext cx="239282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797219" y="2637404"/>
            <a:ext cx="1890696" cy="369332"/>
            <a:chOff x="7810856" y="1934691"/>
            <a:chExt cx="1890696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8050138" y="1934691"/>
              <a:ext cx="1651414" cy="3693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데이터 레이블</a:t>
              </a:r>
            </a:p>
          </p:txBody>
        </p:sp>
        <p:cxnSp>
          <p:nvCxnSpPr>
            <p:cNvPr id="25" name="직선 화살표 연결선 24"/>
            <p:cNvCxnSpPr>
              <a:stCxn id="24" idx="1"/>
            </p:cNvCxnSpPr>
            <p:nvPr/>
          </p:nvCxnSpPr>
          <p:spPr>
            <a:xfrm flipH="1">
              <a:off x="7810856" y="2119357"/>
              <a:ext cx="239282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/>
          <p:cNvGrpSpPr/>
          <p:nvPr/>
        </p:nvGrpSpPr>
        <p:grpSpPr>
          <a:xfrm>
            <a:off x="3345056" y="2748341"/>
            <a:ext cx="1116445" cy="369332"/>
            <a:chOff x="7810856" y="1934691"/>
            <a:chExt cx="1116445" cy="369332"/>
          </a:xfrm>
        </p:grpSpPr>
        <p:sp>
          <p:nvSpPr>
            <p:cNvPr id="30" name="TextBox 29"/>
            <p:cNvSpPr txBox="1"/>
            <p:nvPr/>
          </p:nvSpPr>
          <p:spPr>
            <a:xfrm>
              <a:off x="8050138" y="1934691"/>
              <a:ext cx="877163" cy="3693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눈금선</a:t>
              </a:r>
            </a:p>
          </p:txBody>
        </p:sp>
        <p:cxnSp>
          <p:nvCxnSpPr>
            <p:cNvPr id="31" name="직선 화살표 연결선 30"/>
            <p:cNvCxnSpPr>
              <a:stCxn id="30" idx="1"/>
            </p:cNvCxnSpPr>
            <p:nvPr/>
          </p:nvCxnSpPr>
          <p:spPr>
            <a:xfrm flipH="1">
              <a:off x="7810856" y="2119357"/>
              <a:ext cx="239282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/>
          <p:cNvGrpSpPr/>
          <p:nvPr/>
        </p:nvGrpSpPr>
        <p:grpSpPr>
          <a:xfrm>
            <a:off x="469470" y="1821107"/>
            <a:ext cx="1643399" cy="561869"/>
            <a:chOff x="497178" y="1682567"/>
            <a:chExt cx="1643399" cy="561869"/>
          </a:xfrm>
        </p:grpSpPr>
        <p:sp>
          <p:nvSpPr>
            <p:cNvPr id="33" name="TextBox 32"/>
            <p:cNvSpPr txBox="1"/>
            <p:nvPr/>
          </p:nvSpPr>
          <p:spPr>
            <a:xfrm>
              <a:off x="497178" y="1682567"/>
              <a:ext cx="1643399" cy="3693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세로 축</a:t>
              </a:r>
              <a:r>
                <a:rPr lang="en-US" altLang="ko-KR" dirty="0">
                  <a:solidFill>
                    <a:srgbClr val="FF0000"/>
                  </a:solidFill>
                </a:rPr>
                <a:t>(</a:t>
              </a:r>
              <a:r>
                <a:rPr lang="ko-KR" altLang="en-US" dirty="0">
                  <a:solidFill>
                    <a:srgbClr val="FF0000"/>
                  </a:solidFill>
                </a:rPr>
                <a:t>값 축</a:t>
              </a:r>
              <a:r>
                <a:rPr lang="en-US" altLang="ko-KR" dirty="0">
                  <a:solidFill>
                    <a:srgbClr val="FF0000"/>
                  </a:solidFill>
                </a:rPr>
                <a:t>)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4" name="직선 화살표 연결선 33"/>
            <p:cNvCxnSpPr/>
            <p:nvPr/>
          </p:nvCxnSpPr>
          <p:spPr>
            <a:xfrm>
              <a:off x="1289589" y="2051899"/>
              <a:ext cx="0" cy="19253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/>
          <p:cNvGrpSpPr/>
          <p:nvPr/>
        </p:nvGrpSpPr>
        <p:grpSpPr>
          <a:xfrm>
            <a:off x="7566232" y="3429786"/>
            <a:ext cx="1659864" cy="908989"/>
            <a:chOff x="7546738" y="3526278"/>
            <a:chExt cx="1659864" cy="908989"/>
          </a:xfrm>
        </p:grpSpPr>
        <p:grpSp>
          <p:nvGrpSpPr>
            <p:cNvPr id="26" name="그룹 25"/>
            <p:cNvGrpSpPr/>
            <p:nvPr/>
          </p:nvGrpSpPr>
          <p:grpSpPr>
            <a:xfrm>
              <a:off x="7546738" y="3526278"/>
              <a:ext cx="1659864" cy="369332"/>
              <a:chOff x="7810856" y="1934691"/>
              <a:chExt cx="1659864" cy="369332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8050138" y="1934691"/>
                <a:ext cx="1420582" cy="36933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rgbClr val="FF0000"/>
                    </a:solidFill>
                  </a:rPr>
                  <a:t>데이터 계열</a:t>
                </a:r>
              </a:p>
            </p:txBody>
          </p:sp>
          <p:cxnSp>
            <p:nvCxnSpPr>
              <p:cNvPr id="28" name="직선 화살표 연결선 27"/>
              <p:cNvCxnSpPr>
                <a:stCxn id="27" idx="1"/>
              </p:cNvCxnSpPr>
              <p:nvPr/>
            </p:nvCxnSpPr>
            <p:spPr>
              <a:xfrm flipH="1">
                <a:off x="7810856" y="2119357"/>
                <a:ext cx="239282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자유형 37"/>
            <p:cNvSpPr/>
            <p:nvPr/>
          </p:nvSpPr>
          <p:spPr>
            <a:xfrm>
              <a:off x="8229600" y="3896882"/>
              <a:ext cx="299103" cy="538385"/>
            </a:xfrm>
            <a:custGeom>
              <a:avLst/>
              <a:gdLst>
                <a:gd name="connsiteX0" fmla="*/ 299103 w 299103"/>
                <a:gd name="connsiteY0" fmla="*/ 0 h 538385"/>
                <a:gd name="connsiteX1" fmla="*/ 299103 w 299103"/>
                <a:gd name="connsiteY1" fmla="*/ 538385 h 538385"/>
                <a:gd name="connsiteX2" fmla="*/ 0 w 299103"/>
                <a:gd name="connsiteY2" fmla="*/ 538385 h 538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103" h="538385">
                  <a:moveTo>
                    <a:pt x="299103" y="0"/>
                  </a:moveTo>
                  <a:lnTo>
                    <a:pt x="299103" y="538385"/>
                  </a:lnTo>
                  <a:lnTo>
                    <a:pt x="0" y="538385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266346" y="5085551"/>
            <a:ext cx="2113513" cy="369332"/>
            <a:chOff x="8050138" y="1934691"/>
            <a:chExt cx="2113513" cy="369332"/>
          </a:xfrm>
        </p:grpSpPr>
        <p:sp>
          <p:nvSpPr>
            <p:cNvPr id="41" name="TextBox 40"/>
            <p:cNvSpPr txBox="1"/>
            <p:nvPr/>
          </p:nvSpPr>
          <p:spPr>
            <a:xfrm>
              <a:off x="8050138" y="1934691"/>
              <a:ext cx="1874231" cy="3693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가로 축</a:t>
              </a:r>
              <a:r>
                <a:rPr lang="en-US" altLang="ko-KR" dirty="0">
                  <a:solidFill>
                    <a:srgbClr val="FF0000"/>
                  </a:solidFill>
                </a:rPr>
                <a:t>(</a:t>
              </a:r>
              <a:r>
                <a:rPr lang="ko-KR" altLang="en-US" dirty="0">
                  <a:solidFill>
                    <a:srgbClr val="FF0000"/>
                  </a:solidFill>
                </a:rPr>
                <a:t>항목 축</a:t>
              </a:r>
              <a:r>
                <a:rPr lang="en-US" altLang="ko-KR" dirty="0">
                  <a:solidFill>
                    <a:srgbClr val="FF0000"/>
                  </a:solidFill>
                </a:rPr>
                <a:t>)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42" name="직선 화살표 연결선 41"/>
            <p:cNvCxnSpPr/>
            <p:nvPr/>
          </p:nvCxnSpPr>
          <p:spPr>
            <a:xfrm>
              <a:off x="9924369" y="2127735"/>
              <a:ext cx="239282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9545653" y="1981717"/>
            <a:ext cx="1189749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차트 영역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828333" y="2831363"/>
            <a:ext cx="1189749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그림 영역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10695384" y="5460189"/>
            <a:ext cx="1429031" cy="369332"/>
            <a:chOff x="7810856" y="1934691"/>
            <a:chExt cx="1429031" cy="369332"/>
          </a:xfrm>
        </p:grpSpPr>
        <p:sp>
          <p:nvSpPr>
            <p:cNvPr id="36" name="TextBox 35"/>
            <p:cNvSpPr txBox="1"/>
            <p:nvPr/>
          </p:nvSpPr>
          <p:spPr>
            <a:xfrm>
              <a:off x="8050138" y="1934691"/>
              <a:ext cx="1189749" cy="3693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solidFill>
                    <a:srgbClr val="FF0000"/>
                  </a:solidFill>
                </a:rPr>
                <a:t>데이터 표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7" name="직선 화살표 연결선 36"/>
            <p:cNvCxnSpPr>
              <a:stCxn id="36" idx="1"/>
            </p:cNvCxnSpPr>
            <p:nvPr/>
          </p:nvCxnSpPr>
          <p:spPr>
            <a:xfrm flipH="1">
              <a:off x="7810856" y="2119357"/>
              <a:ext cx="239282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92582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도형 슬라이드 채점 기준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제목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5</a:t>
            </a:r>
          </a:p>
          <a:p>
            <a:r>
              <a:rPr lang="ko-KR" altLang="en-US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스마트아트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20</a:t>
            </a: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그룹화 및 애니메이션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15</a:t>
            </a: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도형 작성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: 60</a:t>
            </a:r>
          </a:p>
        </p:txBody>
      </p:sp>
    </p:spTree>
    <p:extLst>
      <p:ext uri="{BB962C8B-B14F-4D97-AF65-F5344CB8AC3E}">
        <p14:creationId xmlns:p14="http://schemas.microsoft.com/office/powerpoint/2010/main" val="13793759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335936" cy="4189281"/>
          </a:xfrm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440259" y="138622"/>
            <a:ext cx="11030987" cy="6547404"/>
            <a:chOff x="775818" y="365125"/>
            <a:chExt cx="9451493" cy="5649781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42918" t="36307" r="44438" b="36735"/>
            <a:stretch/>
          </p:blipFill>
          <p:spPr bwMode="auto">
            <a:xfrm>
              <a:off x="5278615" y="365125"/>
              <a:ext cx="4948696" cy="56497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42917" t="11378" r="44441" b="63693"/>
            <a:stretch/>
          </p:blipFill>
          <p:spPr bwMode="auto">
            <a:xfrm>
              <a:off x="775818" y="365125"/>
              <a:ext cx="4578298" cy="4911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7828871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도형 삽입 </a:t>
            </a:r>
            <a:r>
              <a:rPr lang="en-US" altLang="ko-KR" dirty="0"/>
              <a:t>– </a:t>
            </a:r>
            <a:r>
              <a:rPr lang="ko-KR" altLang="en-US" dirty="0"/>
              <a:t>도형 모양 비교</a:t>
            </a:r>
          </a:p>
        </p:txBody>
      </p:sp>
      <p:sp>
        <p:nvSpPr>
          <p:cNvPr id="4" name="한쪽 모서리가 잘린 사각형 3"/>
          <p:cNvSpPr/>
          <p:nvPr/>
        </p:nvSpPr>
        <p:spPr>
          <a:xfrm>
            <a:off x="1281872" y="1871529"/>
            <a:ext cx="3600000" cy="72000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한쪽 모서리가 잘린 사각형</a:t>
            </a:r>
          </a:p>
        </p:txBody>
      </p:sp>
      <p:sp>
        <p:nvSpPr>
          <p:cNvPr id="5" name="순서도: 카드 4"/>
          <p:cNvSpPr/>
          <p:nvPr/>
        </p:nvSpPr>
        <p:spPr>
          <a:xfrm>
            <a:off x="6323887" y="1871529"/>
            <a:ext cx="3600000" cy="720000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순서도 </a:t>
            </a:r>
            <a:r>
              <a:rPr lang="en-US" altLang="ko-KR" dirty="0"/>
              <a:t>: </a:t>
            </a:r>
            <a:r>
              <a:rPr lang="ko-KR" altLang="en-US" dirty="0"/>
              <a:t>카드</a:t>
            </a:r>
          </a:p>
        </p:txBody>
      </p:sp>
      <p:sp>
        <p:nvSpPr>
          <p:cNvPr id="6" name="순서도: 준비 5"/>
          <p:cNvSpPr/>
          <p:nvPr/>
        </p:nvSpPr>
        <p:spPr>
          <a:xfrm>
            <a:off x="6323887" y="3102123"/>
            <a:ext cx="3600000" cy="720000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순서도 </a:t>
            </a:r>
            <a:r>
              <a:rPr lang="en-US" altLang="ko-KR" dirty="0"/>
              <a:t>: </a:t>
            </a:r>
            <a:r>
              <a:rPr lang="ko-KR" altLang="en-US" dirty="0"/>
              <a:t>준비</a:t>
            </a:r>
          </a:p>
        </p:txBody>
      </p:sp>
      <p:sp>
        <p:nvSpPr>
          <p:cNvPr id="7" name="육각형 6"/>
          <p:cNvSpPr/>
          <p:nvPr/>
        </p:nvSpPr>
        <p:spPr>
          <a:xfrm>
            <a:off x="1281872" y="3102123"/>
            <a:ext cx="3600000" cy="72000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육각형</a:t>
            </a:r>
          </a:p>
        </p:txBody>
      </p:sp>
      <p:sp>
        <p:nvSpPr>
          <p:cNvPr id="8" name="순서도: 천공 테이프 7"/>
          <p:cNvSpPr/>
          <p:nvPr/>
        </p:nvSpPr>
        <p:spPr>
          <a:xfrm>
            <a:off x="6323887" y="4332717"/>
            <a:ext cx="3600000" cy="720000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순서도 </a:t>
            </a:r>
            <a:r>
              <a:rPr lang="en-US" altLang="ko-KR" dirty="0"/>
              <a:t>: </a:t>
            </a:r>
            <a:r>
              <a:rPr lang="ko-KR" altLang="en-US" dirty="0"/>
              <a:t>천공 테이프</a:t>
            </a:r>
          </a:p>
        </p:txBody>
      </p:sp>
      <p:sp>
        <p:nvSpPr>
          <p:cNvPr id="9" name="물결 8"/>
          <p:cNvSpPr/>
          <p:nvPr/>
        </p:nvSpPr>
        <p:spPr>
          <a:xfrm flipH="1">
            <a:off x="1281872" y="4332717"/>
            <a:ext cx="3600000" cy="720000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물결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696656" y="5563312"/>
            <a:ext cx="2330008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모서리가 둥근 직사각형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46447" y="5563312"/>
            <a:ext cx="2938985" cy="7200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모서리가 둥근 직사각형</a:t>
            </a:r>
            <a:endParaRPr lang="en-US" altLang="ko-KR" dirty="0"/>
          </a:p>
          <a:p>
            <a:pPr algn="ctr"/>
            <a:r>
              <a:rPr lang="ko-KR" altLang="en-US" dirty="0"/>
              <a:t>모양 변경</a:t>
            </a:r>
          </a:p>
        </p:txBody>
      </p:sp>
      <p:cxnSp>
        <p:nvCxnSpPr>
          <p:cNvPr id="13" name="직선 화살표 연결선 12"/>
          <p:cNvCxnSpPr>
            <a:stCxn id="4" idx="0"/>
            <a:endCxn id="5" idx="1"/>
          </p:cNvCxnSpPr>
          <p:nvPr/>
        </p:nvCxnSpPr>
        <p:spPr>
          <a:xfrm>
            <a:off x="4881872" y="2231529"/>
            <a:ext cx="144201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endCxn id="6" idx="1"/>
          </p:cNvCxnSpPr>
          <p:nvPr/>
        </p:nvCxnSpPr>
        <p:spPr>
          <a:xfrm>
            <a:off x="4881872" y="3462123"/>
            <a:ext cx="144201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cxnSpLocks/>
            <a:stCxn id="9" idx="1"/>
            <a:endCxn id="8" idx="1"/>
          </p:cNvCxnSpPr>
          <p:nvPr/>
        </p:nvCxnSpPr>
        <p:spPr>
          <a:xfrm>
            <a:off x="4881872" y="4692717"/>
            <a:ext cx="144201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0" idx="3"/>
            <a:endCxn id="11" idx="1"/>
          </p:cNvCxnSpPr>
          <p:nvPr/>
        </p:nvCxnSpPr>
        <p:spPr>
          <a:xfrm>
            <a:off x="3026664" y="5923312"/>
            <a:ext cx="919783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행의 시작/종료 2"/>
          <p:cNvSpPr/>
          <p:nvPr/>
        </p:nvSpPr>
        <p:spPr>
          <a:xfrm>
            <a:off x="7618075" y="5563311"/>
            <a:ext cx="3861816" cy="720001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순서도 </a:t>
            </a:r>
            <a:r>
              <a:rPr lang="en-US" altLang="ko-KR" dirty="0"/>
              <a:t>: </a:t>
            </a:r>
            <a:r>
              <a:rPr lang="ko-KR" altLang="en-US" dirty="0"/>
              <a:t>수행의 시작</a:t>
            </a:r>
            <a:r>
              <a:rPr lang="en-US" altLang="ko-KR" dirty="0"/>
              <a:t>/</a:t>
            </a:r>
            <a:r>
              <a:rPr lang="ko-KR" altLang="en-US" dirty="0"/>
              <a:t>종료</a:t>
            </a:r>
          </a:p>
        </p:txBody>
      </p:sp>
      <p:cxnSp>
        <p:nvCxnSpPr>
          <p:cNvPr id="20" name="직선 화살표 연결선 19"/>
          <p:cNvCxnSpPr>
            <a:stCxn id="11" idx="3"/>
            <a:endCxn id="3" idx="1"/>
          </p:cNvCxnSpPr>
          <p:nvPr/>
        </p:nvCxnSpPr>
        <p:spPr>
          <a:xfrm>
            <a:off x="6885432" y="5923312"/>
            <a:ext cx="732643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3672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309" y="2249775"/>
            <a:ext cx="4105848" cy="425826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도형 그리기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217328" y="3146401"/>
            <a:ext cx="301840" cy="248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048435" y="2303248"/>
            <a:ext cx="301840" cy="324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400147" y="4334308"/>
            <a:ext cx="239697" cy="240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445845" y="1756531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회전 핸들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71797" y="3039855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모양 </a:t>
            </a:r>
            <a:r>
              <a:rPr lang="ko-KR" altLang="en-US" sz="2400" dirty="0" err="1"/>
              <a:t>조절점</a:t>
            </a:r>
            <a:endParaRPr lang="ko-KR" alt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1470732" y="4223639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크기 </a:t>
            </a:r>
            <a:r>
              <a:rPr lang="ko-KR" altLang="en-US" sz="2400" dirty="0" err="1"/>
              <a:t>조절점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912296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Shift</a:t>
            </a:r>
            <a:r>
              <a:rPr lang="ko-KR" altLang="en-US" dirty="0"/>
              <a:t>키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가로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세로 비율을 유지하며 그리기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/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정원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정사각형 그리기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수직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수평 이동하기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곧은 선 그리기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여러 개 선택하기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도형 </a:t>
            </a:r>
            <a:r>
              <a:rPr lang="ko-KR" altLang="en-US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회전시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15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˚ 간격으로 회전</a:t>
            </a:r>
          </a:p>
        </p:txBody>
      </p:sp>
    </p:spTree>
    <p:extLst>
      <p:ext uri="{BB962C8B-B14F-4D97-AF65-F5344CB8AC3E}">
        <p14:creationId xmlns:p14="http://schemas.microsoft.com/office/powerpoint/2010/main" val="32262932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Ctrl</a:t>
            </a:r>
            <a:r>
              <a:rPr lang="ko-KR" altLang="en-US" dirty="0"/>
              <a:t>키 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중심부터 그리기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중심부터 크기 조정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복사하기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여러 개 선택하기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세밀하게 도형 이동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(Ctrl+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방향키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endParaRPr lang="ko-KR" altLang="en-US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92746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Alt</a:t>
            </a:r>
            <a:r>
              <a:rPr lang="ko-KR" altLang="en-US" dirty="0"/>
              <a:t>키 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도형을 그리거나 도형의 크기나 위치를 조정할 때 세밀하게 조절 가능</a:t>
            </a:r>
          </a:p>
        </p:txBody>
      </p:sp>
    </p:spTree>
    <p:extLst>
      <p:ext uri="{BB962C8B-B14F-4D97-AF65-F5344CB8AC3E}">
        <p14:creationId xmlns:p14="http://schemas.microsoft.com/office/powerpoint/2010/main" val="28883459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스마트 가이드 활용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개체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도형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텍스트 상자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그림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동영상 등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를 이동할 때 주위에 있는 다른 개체와의 정렬을 맞추는데 도움을 주는 기능으로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개체를 이동할 때 다른 개체와 가로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세로 가운데 또는 상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하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좌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우 끝이 맞을 경우 스마트 가이드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가로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세로 점선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가 표시된다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슬라이드의 바로 가기 메뉴에서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[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눈금 및 안내서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] – ‘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스마트 가이드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’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를 체크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해제</a:t>
            </a:r>
          </a:p>
        </p:txBody>
      </p:sp>
    </p:spTree>
    <p:extLst>
      <p:ext uri="{BB962C8B-B14F-4D97-AF65-F5344CB8AC3E}">
        <p14:creationId xmlns:p14="http://schemas.microsoft.com/office/powerpoint/2010/main" val="19033840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A1DD5-6683-E58E-291F-E3A5478E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도형 회전 시 텍스트 방향 변경 방법</a:t>
            </a:r>
          </a:p>
        </p:txBody>
      </p:sp>
      <p:sp>
        <p:nvSpPr>
          <p:cNvPr id="4" name="순서도: 순차적 액세스 저장소 3">
            <a:extLst>
              <a:ext uri="{FF2B5EF4-FFF2-40B4-BE49-F238E27FC236}">
                <a16:creationId xmlns:a16="http://schemas.microsoft.com/office/drawing/2014/main" id="{C8B259F0-8F8C-E541-B0F6-B3A5BEF08553}"/>
              </a:ext>
            </a:extLst>
          </p:cNvPr>
          <p:cNvSpPr/>
          <p:nvPr/>
        </p:nvSpPr>
        <p:spPr>
          <a:xfrm>
            <a:off x="610679" y="1664905"/>
            <a:ext cx="1457857" cy="1457857"/>
          </a:xfrm>
          <a:prstGeom prst="flowChartMagneticTape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텍스트</a:t>
            </a:r>
          </a:p>
        </p:txBody>
      </p:sp>
      <p:sp>
        <p:nvSpPr>
          <p:cNvPr id="5" name="순서도: 순차적 액세스 저장소 4">
            <a:extLst>
              <a:ext uri="{FF2B5EF4-FFF2-40B4-BE49-F238E27FC236}">
                <a16:creationId xmlns:a16="http://schemas.microsoft.com/office/drawing/2014/main" id="{AAAA259F-CE4A-FEF3-37A0-B1BD007348C7}"/>
              </a:ext>
            </a:extLst>
          </p:cNvPr>
          <p:cNvSpPr/>
          <p:nvPr/>
        </p:nvSpPr>
        <p:spPr>
          <a:xfrm rot="16200000">
            <a:off x="2765126" y="1664904"/>
            <a:ext cx="1457857" cy="1457857"/>
          </a:xfrm>
          <a:prstGeom prst="flowChartMagneticTape">
            <a:avLst/>
          </a:prstGeom>
          <a:solidFill>
            <a:srgbClr val="FFC00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텍스트</a:t>
            </a:r>
          </a:p>
        </p:txBody>
      </p:sp>
      <p:sp>
        <p:nvSpPr>
          <p:cNvPr id="6" name="순서도: 순차적 액세스 저장소 5">
            <a:extLst>
              <a:ext uri="{FF2B5EF4-FFF2-40B4-BE49-F238E27FC236}">
                <a16:creationId xmlns:a16="http://schemas.microsoft.com/office/drawing/2014/main" id="{2E4F58CB-2EDE-2AAE-09E6-EDC686BCBA55}"/>
              </a:ext>
            </a:extLst>
          </p:cNvPr>
          <p:cNvSpPr/>
          <p:nvPr/>
        </p:nvSpPr>
        <p:spPr>
          <a:xfrm rot="5400000">
            <a:off x="4869610" y="1664905"/>
            <a:ext cx="1457857" cy="1457857"/>
          </a:xfrm>
          <a:prstGeom prst="flowChartMagneticTape">
            <a:avLst/>
          </a:prstGeom>
          <a:solidFill>
            <a:srgbClr val="FFC00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/>
              <a:t>텍스트</a:t>
            </a:r>
            <a:endParaRPr lang="ko-KR" altLang="en-US" sz="2000" dirty="0"/>
          </a:p>
        </p:txBody>
      </p:sp>
      <p:sp>
        <p:nvSpPr>
          <p:cNvPr id="7" name="순서도: 순차적 액세스 저장소 6">
            <a:extLst>
              <a:ext uri="{FF2B5EF4-FFF2-40B4-BE49-F238E27FC236}">
                <a16:creationId xmlns:a16="http://schemas.microsoft.com/office/drawing/2014/main" id="{0B525232-4B8D-95E2-6506-6EAFE1690619}"/>
              </a:ext>
            </a:extLst>
          </p:cNvPr>
          <p:cNvSpPr/>
          <p:nvPr/>
        </p:nvSpPr>
        <p:spPr>
          <a:xfrm flipH="1">
            <a:off x="7024057" y="1664905"/>
            <a:ext cx="1457857" cy="1457857"/>
          </a:xfrm>
          <a:prstGeom prst="flowChartMagneticTape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/>
              <a:t>텍스트</a:t>
            </a:r>
            <a:endParaRPr lang="ko-KR" altLang="en-US" sz="2000" dirty="0"/>
          </a:p>
        </p:txBody>
      </p:sp>
      <p:sp>
        <p:nvSpPr>
          <p:cNvPr id="8" name="순서도: 순차적 액세스 저장소 7">
            <a:extLst>
              <a:ext uri="{FF2B5EF4-FFF2-40B4-BE49-F238E27FC236}">
                <a16:creationId xmlns:a16="http://schemas.microsoft.com/office/drawing/2014/main" id="{3410A0AF-6127-F8E1-FEBA-FAF0A9452608}"/>
              </a:ext>
            </a:extLst>
          </p:cNvPr>
          <p:cNvSpPr/>
          <p:nvPr/>
        </p:nvSpPr>
        <p:spPr>
          <a:xfrm flipV="1">
            <a:off x="9178506" y="1664904"/>
            <a:ext cx="1457857" cy="1457857"/>
          </a:xfrm>
          <a:prstGeom prst="flowChartMagneticTape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/>
              <a:t>텍스트</a:t>
            </a:r>
            <a:endParaRPr lang="ko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FDFF78-6FB6-35D7-F7B0-C68F46CB7EEE}"/>
              </a:ext>
            </a:extLst>
          </p:cNvPr>
          <p:cNvSpPr txBox="1"/>
          <p:nvPr/>
        </p:nvSpPr>
        <p:spPr>
          <a:xfrm>
            <a:off x="785354" y="341265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회전 없음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88804E-CF52-54E9-CD38-DF556CF24705}"/>
              </a:ext>
            </a:extLst>
          </p:cNvPr>
          <p:cNvSpPr txBox="1"/>
          <p:nvPr/>
        </p:nvSpPr>
        <p:spPr>
          <a:xfrm>
            <a:off x="2997588" y="3412652"/>
            <a:ext cx="1212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왼쪽으로</a:t>
            </a:r>
            <a:endParaRPr lang="en-US" altLang="ko-KR" dirty="0"/>
          </a:p>
          <a:p>
            <a:pPr algn="ctr"/>
            <a:r>
              <a:rPr lang="en-US" altLang="ko-KR" dirty="0"/>
              <a:t>90</a:t>
            </a:r>
            <a:r>
              <a:rPr lang="ko-KR" altLang="en-US" dirty="0"/>
              <a:t>도 회전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449D61-78D4-2978-80E6-D84F491ADAAD}"/>
              </a:ext>
            </a:extLst>
          </p:cNvPr>
          <p:cNvSpPr txBox="1"/>
          <p:nvPr/>
        </p:nvSpPr>
        <p:spPr>
          <a:xfrm>
            <a:off x="5036961" y="3412652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오른쪽으로</a:t>
            </a:r>
            <a:endParaRPr lang="en-US" altLang="ko-KR" dirty="0"/>
          </a:p>
          <a:p>
            <a:pPr algn="ctr"/>
            <a:r>
              <a:rPr lang="en-US" altLang="ko-KR" dirty="0"/>
              <a:t>90</a:t>
            </a:r>
            <a:r>
              <a:rPr lang="ko-KR" altLang="en-US" dirty="0"/>
              <a:t>도 회전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976F36-9F79-3CE7-2749-F3F7F67D8457}"/>
              </a:ext>
            </a:extLst>
          </p:cNvPr>
          <p:cNvSpPr txBox="1"/>
          <p:nvPr/>
        </p:nvSpPr>
        <p:spPr>
          <a:xfrm>
            <a:off x="7260261" y="341265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좌우 대칭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19E901-8C08-60A4-5E78-D104CA2B9C16}"/>
              </a:ext>
            </a:extLst>
          </p:cNvPr>
          <p:cNvSpPr txBox="1"/>
          <p:nvPr/>
        </p:nvSpPr>
        <p:spPr>
          <a:xfrm>
            <a:off x="9463868" y="341265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상하 대칭</a:t>
            </a:r>
          </a:p>
        </p:txBody>
      </p:sp>
      <p:sp>
        <p:nvSpPr>
          <p:cNvPr id="19" name="순서도: 순차적 액세스 저장소 18">
            <a:extLst>
              <a:ext uri="{FF2B5EF4-FFF2-40B4-BE49-F238E27FC236}">
                <a16:creationId xmlns:a16="http://schemas.microsoft.com/office/drawing/2014/main" id="{92DF0663-F472-1576-CF99-722547E4E558}"/>
              </a:ext>
            </a:extLst>
          </p:cNvPr>
          <p:cNvSpPr/>
          <p:nvPr/>
        </p:nvSpPr>
        <p:spPr>
          <a:xfrm>
            <a:off x="610679" y="4115796"/>
            <a:ext cx="1457857" cy="1457857"/>
          </a:xfrm>
          <a:prstGeom prst="flowChartMagneticTape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텍스트</a:t>
            </a:r>
          </a:p>
        </p:txBody>
      </p:sp>
      <p:sp>
        <p:nvSpPr>
          <p:cNvPr id="20" name="순서도: 순차적 액세스 저장소 19">
            <a:extLst>
              <a:ext uri="{FF2B5EF4-FFF2-40B4-BE49-F238E27FC236}">
                <a16:creationId xmlns:a16="http://schemas.microsoft.com/office/drawing/2014/main" id="{BAA94B40-F6B0-23D5-1C6F-9319F1EB14CB}"/>
              </a:ext>
            </a:extLst>
          </p:cNvPr>
          <p:cNvSpPr/>
          <p:nvPr/>
        </p:nvSpPr>
        <p:spPr>
          <a:xfrm rot="16200000">
            <a:off x="2765126" y="4115795"/>
            <a:ext cx="1457857" cy="1457857"/>
          </a:xfrm>
          <a:prstGeom prst="flowChartMagneticTape">
            <a:avLst/>
          </a:prstGeom>
          <a:solidFill>
            <a:srgbClr val="FFC00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ko-KR" altLang="en-US" sz="2000"/>
              <a:t>텍스트</a:t>
            </a:r>
            <a:endParaRPr lang="ko-KR" altLang="en-US" sz="2000" dirty="0"/>
          </a:p>
        </p:txBody>
      </p:sp>
      <p:sp>
        <p:nvSpPr>
          <p:cNvPr id="21" name="순서도: 순차적 액세스 저장소 20">
            <a:extLst>
              <a:ext uri="{FF2B5EF4-FFF2-40B4-BE49-F238E27FC236}">
                <a16:creationId xmlns:a16="http://schemas.microsoft.com/office/drawing/2014/main" id="{AA2782E3-D4E1-E0FB-AB1E-EE82686FB13C}"/>
              </a:ext>
            </a:extLst>
          </p:cNvPr>
          <p:cNvSpPr/>
          <p:nvPr/>
        </p:nvSpPr>
        <p:spPr>
          <a:xfrm rot="5400000">
            <a:off x="4869610" y="4115796"/>
            <a:ext cx="1457857" cy="1457857"/>
          </a:xfrm>
          <a:prstGeom prst="flowChartMagneticTape">
            <a:avLst/>
          </a:prstGeom>
          <a:solidFill>
            <a:srgbClr val="FFC00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ko-KR" altLang="en-US" sz="2000"/>
              <a:t>텍스트</a:t>
            </a:r>
            <a:endParaRPr lang="ko-KR" altLang="en-US" sz="2000" dirty="0"/>
          </a:p>
        </p:txBody>
      </p:sp>
      <p:sp>
        <p:nvSpPr>
          <p:cNvPr id="22" name="순서도: 순차적 액세스 저장소 21">
            <a:extLst>
              <a:ext uri="{FF2B5EF4-FFF2-40B4-BE49-F238E27FC236}">
                <a16:creationId xmlns:a16="http://schemas.microsoft.com/office/drawing/2014/main" id="{A773F530-7761-5C28-EAA1-AC842C507143}"/>
              </a:ext>
            </a:extLst>
          </p:cNvPr>
          <p:cNvSpPr/>
          <p:nvPr/>
        </p:nvSpPr>
        <p:spPr>
          <a:xfrm flipH="1">
            <a:off x="7024057" y="4115796"/>
            <a:ext cx="1457857" cy="1457857"/>
          </a:xfrm>
          <a:prstGeom prst="flowChartMagneticTape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텍스트</a:t>
            </a:r>
          </a:p>
        </p:txBody>
      </p:sp>
      <p:sp>
        <p:nvSpPr>
          <p:cNvPr id="23" name="순서도: 순차적 액세스 저장소 22">
            <a:extLst>
              <a:ext uri="{FF2B5EF4-FFF2-40B4-BE49-F238E27FC236}">
                <a16:creationId xmlns:a16="http://schemas.microsoft.com/office/drawing/2014/main" id="{40069430-CCFC-2B2F-2C30-A0CFEBAB3EE2}"/>
              </a:ext>
            </a:extLst>
          </p:cNvPr>
          <p:cNvSpPr/>
          <p:nvPr/>
        </p:nvSpPr>
        <p:spPr>
          <a:xfrm flipV="1">
            <a:off x="9178506" y="4115795"/>
            <a:ext cx="1457857" cy="1457857"/>
          </a:xfrm>
          <a:prstGeom prst="flowChartMagneticTape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240011-3DB6-E3A8-8550-E67507A00492}"/>
              </a:ext>
            </a:extLst>
          </p:cNvPr>
          <p:cNvSpPr txBox="1"/>
          <p:nvPr/>
        </p:nvSpPr>
        <p:spPr>
          <a:xfrm>
            <a:off x="785354" y="581565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회전 없음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1A4004-38C5-F3FF-FA8C-9B671972D705}"/>
              </a:ext>
            </a:extLst>
          </p:cNvPr>
          <p:cNvSpPr txBox="1"/>
          <p:nvPr/>
        </p:nvSpPr>
        <p:spPr>
          <a:xfrm>
            <a:off x="2893393" y="5815653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모든 텍스트</a:t>
            </a:r>
            <a:endParaRPr lang="en-US" altLang="ko-KR" dirty="0"/>
          </a:p>
          <a:p>
            <a:pPr algn="ctr"/>
            <a:r>
              <a:rPr lang="en-US" altLang="ko-KR" dirty="0"/>
              <a:t>90</a:t>
            </a:r>
            <a:r>
              <a:rPr lang="ko-KR" altLang="en-US" dirty="0"/>
              <a:t>도 회전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16A9FF-AE69-B34B-CDFD-461BE9D2956F}"/>
              </a:ext>
            </a:extLst>
          </p:cNvPr>
          <p:cNvSpPr txBox="1"/>
          <p:nvPr/>
        </p:nvSpPr>
        <p:spPr>
          <a:xfrm>
            <a:off x="7260261" y="581565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좌우 대칭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1770D9-F73E-78BC-88C6-1A042B22E6FD}"/>
              </a:ext>
            </a:extLst>
          </p:cNvPr>
          <p:cNvSpPr txBox="1"/>
          <p:nvPr/>
        </p:nvSpPr>
        <p:spPr>
          <a:xfrm>
            <a:off x="9463868" y="581565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상하 대칭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BDB1CC-68C5-9116-3F0E-CB784413E0ED}"/>
              </a:ext>
            </a:extLst>
          </p:cNvPr>
          <p:cNvSpPr txBox="1"/>
          <p:nvPr/>
        </p:nvSpPr>
        <p:spPr>
          <a:xfrm>
            <a:off x="4915600" y="5815653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모든 텍스트</a:t>
            </a:r>
            <a:endParaRPr lang="en-US" altLang="ko-KR" dirty="0"/>
          </a:p>
          <a:p>
            <a:pPr algn="ctr"/>
            <a:r>
              <a:rPr lang="en-US" altLang="ko-KR" dirty="0"/>
              <a:t>270</a:t>
            </a:r>
            <a:r>
              <a:rPr lang="ko-KR" altLang="en-US" dirty="0"/>
              <a:t>도 회전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621E6B-5C95-D1ED-628A-34C3645F5569}"/>
              </a:ext>
            </a:extLst>
          </p:cNvPr>
          <p:cNvSpPr txBox="1"/>
          <p:nvPr/>
        </p:nvSpPr>
        <p:spPr>
          <a:xfrm>
            <a:off x="9430381" y="464466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텍스트</a:t>
            </a:r>
          </a:p>
        </p:txBody>
      </p:sp>
    </p:spTree>
    <p:extLst>
      <p:ext uri="{BB962C8B-B14F-4D97-AF65-F5344CB8AC3E}">
        <p14:creationId xmlns:p14="http://schemas.microsoft.com/office/powerpoint/2010/main" val="2713981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고사장</a:t>
            </a:r>
            <a:r>
              <a:rPr lang="en-US" altLang="ko-KR" dirty="0"/>
              <a:t>(</a:t>
            </a:r>
            <a:r>
              <a:rPr lang="ko-KR" altLang="en-US" dirty="0"/>
              <a:t>제주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제주시</a:t>
            </a:r>
            <a:endParaRPr lang="en-US" altLang="ko-KR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/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영주고등학교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별관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</a:p>
          <a:p>
            <a:pPr lvl="1"/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추후배정고사장 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한라 대학교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중앙고등학교 등</a:t>
            </a:r>
            <a:endParaRPr lang="en-US" altLang="ko-KR" sz="28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서귀포시</a:t>
            </a:r>
            <a:endParaRPr lang="en-US" altLang="ko-KR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/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중앙컴퓨터학원</a:t>
            </a:r>
            <a:endParaRPr lang="en-US" altLang="ko-KR" sz="28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/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추후배정고사장 </a:t>
            </a:r>
            <a:r>
              <a:rPr lang="en-US" altLang="ko-KR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2800" dirty="0">
                <a:latin typeface="굴림체" panose="020B0609000101010101" pitchFamily="49" charset="-127"/>
                <a:ea typeface="굴림체" panose="020B0609000101010101" pitchFamily="49" charset="-127"/>
              </a:rPr>
              <a:t>중문고등학교 등</a:t>
            </a:r>
          </a:p>
        </p:txBody>
      </p:sp>
    </p:spTree>
    <p:extLst>
      <p:ext uri="{BB962C8B-B14F-4D97-AF65-F5344CB8AC3E}">
        <p14:creationId xmlns:p14="http://schemas.microsoft.com/office/powerpoint/2010/main" val="11827728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왼쪽/오른쪽/위쪽/아래쪽 화살표 4"/>
          <p:cNvSpPr/>
          <p:nvPr/>
        </p:nvSpPr>
        <p:spPr>
          <a:xfrm>
            <a:off x="9103878" y="3645470"/>
            <a:ext cx="2068410" cy="2068410"/>
          </a:xfrm>
          <a:prstGeom prst="quadArrow">
            <a:avLst>
              <a:gd name="adj1" fmla="val 45000"/>
              <a:gd name="adj2" fmla="val 18548"/>
              <a:gd name="adj3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왼쪽/오른쪽/위쪽/아래쪽 화살표 5"/>
          <p:cNvSpPr/>
          <p:nvPr/>
        </p:nvSpPr>
        <p:spPr>
          <a:xfrm>
            <a:off x="2633473" y="765110"/>
            <a:ext cx="2068410" cy="2068410"/>
          </a:xfrm>
          <a:prstGeom prst="quadArrow">
            <a:avLst>
              <a:gd name="adj1" fmla="val 22500"/>
              <a:gd name="adj2" fmla="val 36210"/>
              <a:gd name="adj3" fmla="val 2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/오른쪽/위쪽/아래쪽 화살표 6"/>
          <p:cNvSpPr/>
          <p:nvPr/>
        </p:nvSpPr>
        <p:spPr>
          <a:xfrm>
            <a:off x="5142476" y="765110"/>
            <a:ext cx="2068410" cy="2068410"/>
          </a:xfrm>
          <a:prstGeom prst="quadArrow">
            <a:avLst>
              <a:gd name="adj1" fmla="val 22500"/>
              <a:gd name="adj2" fmla="val 50000"/>
              <a:gd name="adj3" fmla="val 2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왼쪽/오른쪽/위쪽/아래쪽 화살표 7"/>
          <p:cNvSpPr/>
          <p:nvPr/>
        </p:nvSpPr>
        <p:spPr>
          <a:xfrm>
            <a:off x="7447510" y="765110"/>
            <a:ext cx="2068410" cy="2068410"/>
          </a:xfrm>
          <a:prstGeom prst="quadArrow">
            <a:avLst>
              <a:gd name="adj1" fmla="val 22500"/>
              <a:gd name="adj2" fmla="val 11210"/>
              <a:gd name="adj3" fmla="val 2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왼쪽/오른쪽/위쪽/아래쪽 화살표 8"/>
          <p:cNvSpPr/>
          <p:nvPr/>
        </p:nvSpPr>
        <p:spPr>
          <a:xfrm>
            <a:off x="297462" y="3653681"/>
            <a:ext cx="2068410" cy="2068410"/>
          </a:xfrm>
          <a:prstGeom prst="quadArrow">
            <a:avLst>
              <a:gd name="adj1" fmla="val 45000"/>
              <a:gd name="adj2" fmla="val 22500"/>
              <a:gd name="adj3" fmla="val 2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/오른쪽/위쪽/아래쪽 화살표 9"/>
          <p:cNvSpPr/>
          <p:nvPr/>
        </p:nvSpPr>
        <p:spPr>
          <a:xfrm>
            <a:off x="3013788" y="3564294"/>
            <a:ext cx="2068410" cy="2068410"/>
          </a:xfrm>
          <a:prstGeom prst="quadArrow">
            <a:avLst>
              <a:gd name="adj1" fmla="val 0"/>
              <a:gd name="adj2" fmla="val 22500"/>
              <a:gd name="adj3" fmla="val 2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/오른쪽/위쪽/아래쪽 화살표 10"/>
          <p:cNvSpPr/>
          <p:nvPr/>
        </p:nvSpPr>
        <p:spPr>
          <a:xfrm>
            <a:off x="5934270" y="3564294"/>
            <a:ext cx="2068410" cy="2068410"/>
          </a:xfrm>
          <a:prstGeom prst="quadArrow">
            <a:avLst>
              <a:gd name="adj1" fmla="val 22500"/>
              <a:gd name="adj2" fmla="val 22500"/>
              <a:gd name="adj3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/오른쪽/위쪽/아래쪽 화살표 11"/>
          <p:cNvSpPr/>
          <p:nvPr/>
        </p:nvSpPr>
        <p:spPr>
          <a:xfrm>
            <a:off x="9865070" y="765110"/>
            <a:ext cx="2068410" cy="2068410"/>
          </a:xfrm>
          <a:prstGeom prst="quadArrow">
            <a:avLst>
              <a:gd name="adj1" fmla="val 22500"/>
              <a:gd name="adj2" fmla="val 22500"/>
              <a:gd name="adj3" fmla="val 2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왼쪽/오른쪽/위쪽/아래쪽 화살표 1"/>
          <p:cNvSpPr/>
          <p:nvPr/>
        </p:nvSpPr>
        <p:spPr>
          <a:xfrm>
            <a:off x="148734" y="690746"/>
            <a:ext cx="2217138" cy="2217138"/>
          </a:xfrm>
          <a:prstGeom prst="quad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021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왼쪽/오른쪽/위쪽/아래쪽 설명선 7"/>
          <p:cNvSpPr/>
          <p:nvPr/>
        </p:nvSpPr>
        <p:spPr>
          <a:xfrm>
            <a:off x="410547" y="261246"/>
            <a:ext cx="1800000" cy="1800000"/>
          </a:xfrm>
          <a:prstGeom prst="quadArrowCallou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왼쪽/오른쪽/위쪽/아래쪽 설명선 8"/>
          <p:cNvSpPr/>
          <p:nvPr/>
        </p:nvSpPr>
        <p:spPr>
          <a:xfrm>
            <a:off x="2873828" y="261246"/>
            <a:ext cx="1800000" cy="1800000"/>
          </a:xfrm>
          <a:prstGeom prst="quadArrowCallout">
            <a:avLst>
              <a:gd name="adj1" fmla="val 18515"/>
              <a:gd name="adj2" fmla="val 50000"/>
              <a:gd name="adj3" fmla="val 18515"/>
              <a:gd name="adj4" fmla="val 481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/오른쪽/위쪽/아래쪽 설명선 9"/>
          <p:cNvSpPr/>
          <p:nvPr/>
        </p:nvSpPr>
        <p:spPr>
          <a:xfrm>
            <a:off x="5075852" y="335891"/>
            <a:ext cx="1800000" cy="1800000"/>
          </a:xfrm>
          <a:prstGeom prst="quadArrowCallout">
            <a:avLst>
              <a:gd name="adj1" fmla="val 18515"/>
              <a:gd name="adj2" fmla="val 6663"/>
              <a:gd name="adj3" fmla="val 18515"/>
              <a:gd name="adj4" fmla="val 481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/오른쪽/위쪽/아래쪽 설명선 10"/>
          <p:cNvSpPr/>
          <p:nvPr/>
        </p:nvSpPr>
        <p:spPr>
          <a:xfrm>
            <a:off x="7165910" y="335891"/>
            <a:ext cx="1800000" cy="1800000"/>
          </a:xfrm>
          <a:prstGeom prst="quadArrowCallout">
            <a:avLst>
              <a:gd name="adj1" fmla="val 18515"/>
              <a:gd name="adj2" fmla="val 0"/>
              <a:gd name="adj3" fmla="val 18515"/>
              <a:gd name="adj4" fmla="val 481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/오른쪽/위쪽/아래쪽 설명선 11"/>
          <p:cNvSpPr/>
          <p:nvPr/>
        </p:nvSpPr>
        <p:spPr>
          <a:xfrm>
            <a:off x="9666512" y="335891"/>
            <a:ext cx="1800000" cy="1800000"/>
          </a:xfrm>
          <a:prstGeom prst="quadArrowCallout">
            <a:avLst>
              <a:gd name="adj1" fmla="val 37030"/>
              <a:gd name="adj2" fmla="val 18515"/>
              <a:gd name="adj3" fmla="val 18515"/>
              <a:gd name="adj4" fmla="val 481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왼쪽/오른쪽/위쪽/아래쪽 설명선 12"/>
          <p:cNvSpPr/>
          <p:nvPr/>
        </p:nvSpPr>
        <p:spPr>
          <a:xfrm>
            <a:off x="289248" y="2504863"/>
            <a:ext cx="1800000" cy="1800000"/>
          </a:xfrm>
          <a:prstGeom prst="quadArrowCallout">
            <a:avLst>
              <a:gd name="adj1" fmla="val 0"/>
              <a:gd name="adj2" fmla="val 18515"/>
              <a:gd name="adj3" fmla="val 18515"/>
              <a:gd name="adj4" fmla="val 481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왼쪽/오른쪽/위쪽/아래쪽 설명선 13"/>
          <p:cNvSpPr/>
          <p:nvPr/>
        </p:nvSpPr>
        <p:spPr>
          <a:xfrm>
            <a:off x="2584579" y="2504863"/>
            <a:ext cx="1800000" cy="1800000"/>
          </a:xfrm>
          <a:prstGeom prst="quadArrowCallout">
            <a:avLst>
              <a:gd name="adj1" fmla="val 18515"/>
              <a:gd name="adj2" fmla="val 18515"/>
              <a:gd name="adj3" fmla="val 0"/>
              <a:gd name="adj4" fmla="val 481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왼쪽/오른쪽/위쪽/아래쪽 설명선 14"/>
          <p:cNvSpPr/>
          <p:nvPr/>
        </p:nvSpPr>
        <p:spPr>
          <a:xfrm>
            <a:off x="5010538" y="2504863"/>
            <a:ext cx="1800000" cy="1800000"/>
          </a:xfrm>
          <a:prstGeom prst="quadArrowCallout">
            <a:avLst>
              <a:gd name="adj1" fmla="val 0"/>
              <a:gd name="adj2" fmla="val 18515"/>
              <a:gd name="adj3" fmla="val 31485"/>
              <a:gd name="adj4" fmla="val 481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왼쪽/오른쪽/위쪽/아래쪽 설명선 15"/>
          <p:cNvSpPr/>
          <p:nvPr/>
        </p:nvSpPr>
        <p:spPr>
          <a:xfrm>
            <a:off x="7436497" y="2546446"/>
            <a:ext cx="1800000" cy="1800000"/>
          </a:xfrm>
          <a:prstGeom prst="quadArrowCallout">
            <a:avLst>
              <a:gd name="adj1" fmla="val 60874"/>
              <a:gd name="adj2" fmla="val 31474"/>
              <a:gd name="adj3" fmla="val 18515"/>
              <a:gd name="adj4" fmla="val 629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왼쪽/오른쪽/위쪽/아래쪽 설명선 16"/>
          <p:cNvSpPr/>
          <p:nvPr/>
        </p:nvSpPr>
        <p:spPr>
          <a:xfrm>
            <a:off x="9731828" y="2545637"/>
            <a:ext cx="1800000" cy="1800000"/>
          </a:xfrm>
          <a:prstGeom prst="quadArrowCallout">
            <a:avLst>
              <a:gd name="adj1" fmla="val 0"/>
              <a:gd name="adj2" fmla="val 18515"/>
              <a:gd name="adj3" fmla="val 18515"/>
              <a:gd name="adj4" fmla="val 629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왼쪽/오른쪽/위쪽/아래쪽 설명선 17"/>
          <p:cNvSpPr/>
          <p:nvPr/>
        </p:nvSpPr>
        <p:spPr>
          <a:xfrm>
            <a:off x="289248" y="4674626"/>
            <a:ext cx="1800000" cy="1800000"/>
          </a:xfrm>
          <a:prstGeom prst="quadArrowCallout">
            <a:avLst>
              <a:gd name="adj1" fmla="val 37030"/>
              <a:gd name="adj2" fmla="val 50000"/>
              <a:gd name="adj3" fmla="val 18515"/>
              <a:gd name="adj4" fmla="val 812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왼쪽/오른쪽/위쪽/아래쪽 설명선 18"/>
          <p:cNvSpPr/>
          <p:nvPr/>
        </p:nvSpPr>
        <p:spPr>
          <a:xfrm>
            <a:off x="2472612" y="4674626"/>
            <a:ext cx="1800000" cy="1800000"/>
          </a:xfrm>
          <a:prstGeom prst="quadArrowCallout">
            <a:avLst>
              <a:gd name="adj1" fmla="val 18515"/>
              <a:gd name="adj2" fmla="val 0"/>
              <a:gd name="adj3" fmla="val 50000"/>
              <a:gd name="adj4" fmla="val 629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왼쪽/오른쪽/위쪽/아래쪽 설명선 19"/>
          <p:cNvSpPr/>
          <p:nvPr/>
        </p:nvSpPr>
        <p:spPr>
          <a:xfrm>
            <a:off x="5075852" y="4674626"/>
            <a:ext cx="1800000" cy="1800000"/>
          </a:xfrm>
          <a:prstGeom prst="quadArrowCallout">
            <a:avLst>
              <a:gd name="adj1" fmla="val 0"/>
              <a:gd name="adj2" fmla="val 50000"/>
              <a:gd name="adj3" fmla="val 0"/>
              <a:gd name="adj4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왼쪽/오른쪽/위쪽/아래쪽 설명선 20"/>
          <p:cNvSpPr/>
          <p:nvPr/>
        </p:nvSpPr>
        <p:spPr>
          <a:xfrm>
            <a:off x="7585786" y="4674626"/>
            <a:ext cx="1800000" cy="1800000"/>
          </a:xfrm>
          <a:prstGeom prst="quadArrowCallout">
            <a:avLst>
              <a:gd name="adj1" fmla="val 0"/>
              <a:gd name="adj2" fmla="val 50000"/>
              <a:gd name="adj3" fmla="val 0"/>
              <a:gd name="adj4" fmla="val 185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왼쪽/오른쪽/위쪽/아래쪽 설명선 21"/>
          <p:cNvSpPr/>
          <p:nvPr/>
        </p:nvSpPr>
        <p:spPr>
          <a:xfrm>
            <a:off x="10095720" y="4674626"/>
            <a:ext cx="1800000" cy="1800000"/>
          </a:xfrm>
          <a:prstGeom prst="quadArrowCallout">
            <a:avLst>
              <a:gd name="adj1" fmla="val 60875"/>
              <a:gd name="adj2" fmla="val 50000"/>
              <a:gd name="adj3" fmla="val 0"/>
              <a:gd name="adj4" fmla="val 608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8859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왼쪽/오른쪽/위쪽/아래쪽 설명선 7">
            <a:extLst>
              <a:ext uri="{FF2B5EF4-FFF2-40B4-BE49-F238E27FC236}">
                <a16:creationId xmlns:a16="http://schemas.microsoft.com/office/drawing/2014/main" id="{F45931A2-9E9E-673B-C0F3-FB7F741B7B2F}"/>
              </a:ext>
            </a:extLst>
          </p:cNvPr>
          <p:cNvSpPr/>
          <p:nvPr/>
        </p:nvSpPr>
        <p:spPr>
          <a:xfrm>
            <a:off x="2955339" y="727306"/>
            <a:ext cx="1800000" cy="1015463"/>
          </a:xfrm>
          <a:prstGeom prst="quadArrowCallout">
            <a:avLst>
              <a:gd name="adj1" fmla="val 37030"/>
              <a:gd name="adj2" fmla="val 18515"/>
              <a:gd name="adj3" fmla="val 18515"/>
              <a:gd name="adj4" fmla="val 48123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왼쪽/오른쪽/위쪽/아래쪽 설명선 7">
            <a:extLst>
              <a:ext uri="{FF2B5EF4-FFF2-40B4-BE49-F238E27FC236}">
                <a16:creationId xmlns:a16="http://schemas.microsoft.com/office/drawing/2014/main" id="{1D4FD904-276A-1678-528B-759EEC5776E3}"/>
              </a:ext>
            </a:extLst>
          </p:cNvPr>
          <p:cNvSpPr/>
          <p:nvPr/>
        </p:nvSpPr>
        <p:spPr>
          <a:xfrm>
            <a:off x="617581" y="421302"/>
            <a:ext cx="1800000" cy="1800000"/>
          </a:xfrm>
          <a:prstGeom prst="quadArrowCallou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4381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왼쪽/오른쪽/위쪽 화살표 4"/>
          <p:cNvSpPr/>
          <p:nvPr/>
        </p:nvSpPr>
        <p:spPr>
          <a:xfrm>
            <a:off x="307910" y="382553"/>
            <a:ext cx="2628724" cy="1838131"/>
          </a:xfrm>
          <a:prstGeom prst="leftRightUp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왼쪽/오른쪽/위쪽 화살표 9"/>
          <p:cNvSpPr/>
          <p:nvPr/>
        </p:nvSpPr>
        <p:spPr>
          <a:xfrm>
            <a:off x="4208107" y="550504"/>
            <a:ext cx="2628724" cy="1838131"/>
          </a:xfrm>
          <a:prstGeom prst="leftRight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/오른쪽/위쪽 화살표 10"/>
          <p:cNvSpPr/>
          <p:nvPr/>
        </p:nvSpPr>
        <p:spPr>
          <a:xfrm>
            <a:off x="7968343" y="382552"/>
            <a:ext cx="2628724" cy="1838131"/>
          </a:xfrm>
          <a:prstGeom prst="leftRightUpArrow">
            <a:avLst>
              <a:gd name="adj1" fmla="val 25000"/>
              <a:gd name="adj2" fmla="val 12310"/>
              <a:gd name="adj3" fmla="val 25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/오른쪽/위쪽 화살표 11"/>
          <p:cNvSpPr/>
          <p:nvPr/>
        </p:nvSpPr>
        <p:spPr>
          <a:xfrm>
            <a:off x="597158" y="3433663"/>
            <a:ext cx="2628724" cy="1838131"/>
          </a:xfrm>
          <a:prstGeom prst="leftRightUpArrow">
            <a:avLst>
              <a:gd name="adj1" fmla="val 50000"/>
              <a:gd name="adj2" fmla="val 25000"/>
              <a:gd name="adj3" fmla="val 25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왼쪽/오른쪽/위쪽 화살표 12"/>
          <p:cNvSpPr/>
          <p:nvPr/>
        </p:nvSpPr>
        <p:spPr>
          <a:xfrm>
            <a:off x="4432040" y="3433662"/>
            <a:ext cx="2628724" cy="1838131"/>
          </a:xfrm>
          <a:prstGeom prst="leftRightUpArrow">
            <a:avLst>
              <a:gd name="adj1" fmla="val 0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왼쪽/오른쪽/위쪽 화살표 13"/>
          <p:cNvSpPr/>
          <p:nvPr/>
        </p:nvSpPr>
        <p:spPr>
          <a:xfrm>
            <a:off x="8072233" y="3433663"/>
            <a:ext cx="2628724" cy="1838131"/>
          </a:xfrm>
          <a:prstGeom prst="leftRightUpArrow">
            <a:avLst>
              <a:gd name="adj1" fmla="val 88578"/>
              <a:gd name="adj2" fmla="val 24492"/>
              <a:gd name="adj3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261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/오른쪽 화살표 설명선 1"/>
          <p:cNvSpPr/>
          <p:nvPr/>
        </p:nvSpPr>
        <p:spPr>
          <a:xfrm>
            <a:off x="429208" y="643812"/>
            <a:ext cx="3131977" cy="1483568"/>
          </a:xfrm>
          <a:prstGeom prst="leftRightArrowCallou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왼쪽/오른쪽 화살표 설명선 2"/>
          <p:cNvSpPr/>
          <p:nvPr/>
        </p:nvSpPr>
        <p:spPr>
          <a:xfrm>
            <a:off x="3853543" y="643812"/>
            <a:ext cx="3131977" cy="1483568"/>
          </a:xfrm>
          <a:prstGeom prst="leftRightArrowCallout">
            <a:avLst>
              <a:gd name="adj1" fmla="val 50000"/>
              <a:gd name="adj2" fmla="val 25000"/>
              <a:gd name="adj3" fmla="val 56447"/>
              <a:gd name="adj4" fmla="val 4812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왼쪽/오른쪽 화살표 설명선 3"/>
          <p:cNvSpPr/>
          <p:nvPr/>
        </p:nvSpPr>
        <p:spPr>
          <a:xfrm>
            <a:off x="7604449" y="643812"/>
            <a:ext cx="2024743" cy="1483568"/>
          </a:xfrm>
          <a:prstGeom prst="leftRightArrowCallout">
            <a:avLst>
              <a:gd name="adj1" fmla="val 25000"/>
              <a:gd name="adj2" fmla="val 25000"/>
              <a:gd name="adj3" fmla="val 0"/>
              <a:gd name="adj4" fmla="val 481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왼쪽/오른쪽 화살표 설명선 5"/>
          <p:cNvSpPr/>
          <p:nvPr/>
        </p:nvSpPr>
        <p:spPr>
          <a:xfrm>
            <a:off x="10002416" y="643812"/>
            <a:ext cx="1996751" cy="1483568"/>
          </a:xfrm>
          <a:prstGeom prst="leftRightArrowCallout">
            <a:avLst>
              <a:gd name="adj1" fmla="val 25000"/>
              <a:gd name="adj2" fmla="val 50000"/>
              <a:gd name="adj3" fmla="val 25000"/>
              <a:gd name="adj4" fmla="val 481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/오른쪽 화살표 설명선 6"/>
          <p:cNvSpPr/>
          <p:nvPr/>
        </p:nvSpPr>
        <p:spPr>
          <a:xfrm>
            <a:off x="429208" y="2883159"/>
            <a:ext cx="2351315" cy="1483568"/>
          </a:xfrm>
          <a:prstGeom prst="leftRightArrowCallout">
            <a:avLst>
              <a:gd name="adj1" fmla="val 19812"/>
              <a:gd name="adj2" fmla="val 9906"/>
              <a:gd name="adj3" fmla="val 26887"/>
              <a:gd name="adj4" fmla="val 481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왼쪽/오른쪽 화살표 설명선 8"/>
          <p:cNvSpPr/>
          <p:nvPr/>
        </p:nvSpPr>
        <p:spPr>
          <a:xfrm>
            <a:off x="3526969" y="2883159"/>
            <a:ext cx="1990532" cy="1483568"/>
          </a:xfrm>
          <a:prstGeom prst="leftRightArrowCallout">
            <a:avLst>
              <a:gd name="adj1" fmla="val 50000"/>
              <a:gd name="adj2" fmla="val 25000"/>
              <a:gd name="adj3" fmla="val 25000"/>
              <a:gd name="adj4" fmla="val 4812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/오른쪽 화살표 설명선 9"/>
          <p:cNvSpPr/>
          <p:nvPr/>
        </p:nvSpPr>
        <p:spPr>
          <a:xfrm>
            <a:off x="5999581" y="2883159"/>
            <a:ext cx="3131977" cy="1483568"/>
          </a:xfrm>
          <a:prstGeom prst="leftRightArrowCallout">
            <a:avLst>
              <a:gd name="adj1" fmla="val 0"/>
              <a:gd name="adj2" fmla="val 25000"/>
              <a:gd name="adj3" fmla="val 25000"/>
              <a:gd name="adj4" fmla="val 481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/오른쪽 화살표 설명선 10"/>
          <p:cNvSpPr/>
          <p:nvPr/>
        </p:nvSpPr>
        <p:spPr>
          <a:xfrm>
            <a:off x="9806473" y="2883159"/>
            <a:ext cx="2043405" cy="1483568"/>
          </a:xfrm>
          <a:prstGeom prst="leftRightArrowCallout">
            <a:avLst>
              <a:gd name="adj1" fmla="val 25000"/>
              <a:gd name="adj2" fmla="val 25000"/>
              <a:gd name="adj3" fmla="val 25000"/>
              <a:gd name="adj4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/오른쪽 화살표 설명선 11"/>
          <p:cNvSpPr/>
          <p:nvPr/>
        </p:nvSpPr>
        <p:spPr>
          <a:xfrm>
            <a:off x="233265" y="4907902"/>
            <a:ext cx="2696547" cy="1483568"/>
          </a:xfrm>
          <a:prstGeom prst="leftRightArrowCallout">
            <a:avLst>
              <a:gd name="adj1" fmla="val 50000"/>
              <a:gd name="adj2" fmla="val 14937"/>
              <a:gd name="adj3" fmla="val 71541"/>
              <a:gd name="adj4" fmla="val 481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왼쪽/오른쪽 화살표 설명선 12"/>
          <p:cNvSpPr/>
          <p:nvPr/>
        </p:nvSpPr>
        <p:spPr>
          <a:xfrm>
            <a:off x="3191070" y="4907902"/>
            <a:ext cx="2006081" cy="1483568"/>
          </a:xfrm>
          <a:prstGeom prst="leftRightArrowCallout">
            <a:avLst>
              <a:gd name="adj1" fmla="val 78930"/>
              <a:gd name="adj2" fmla="val 39465"/>
              <a:gd name="adj3" fmla="val 0"/>
              <a:gd name="adj4" fmla="val 481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왼쪽/오른쪽 화살표 설명선 13"/>
          <p:cNvSpPr/>
          <p:nvPr/>
        </p:nvSpPr>
        <p:spPr>
          <a:xfrm>
            <a:off x="6038461" y="4907902"/>
            <a:ext cx="2471058" cy="1483568"/>
          </a:xfrm>
          <a:prstGeom prst="leftRightArrowCallout">
            <a:avLst>
              <a:gd name="adj1" fmla="val 0"/>
              <a:gd name="adj2" fmla="val 50000"/>
              <a:gd name="adj3" fmla="val 57075"/>
              <a:gd name="adj4" fmla="val 481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왼쪽/오른쪽 화살표 설명선 16"/>
          <p:cNvSpPr/>
          <p:nvPr/>
        </p:nvSpPr>
        <p:spPr>
          <a:xfrm>
            <a:off x="9139332" y="4805266"/>
            <a:ext cx="1869233" cy="1586204"/>
          </a:xfrm>
          <a:prstGeom prst="leftRightArrowCallout">
            <a:avLst>
              <a:gd name="adj1" fmla="val 50000"/>
              <a:gd name="adj2" fmla="val 0"/>
              <a:gd name="adj3" fmla="val 40294"/>
              <a:gd name="adj4" fmla="val 481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9237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오른쪽 화살표 설명선 1"/>
          <p:cNvSpPr/>
          <p:nvPr/>
        </p:nvSpPr>
        <p:spPr>
          <a:xfrm>
            <a:off x="391886" y="625151"/>
            <a:ext cx="1735494" cy="1735494"/>
          </a:xfrm>
          <a:prstGeom prst="rightArrowCallou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오른쪽 화살표 설명선 2"/>
          <p:cNvSpPr/>
          <p:nvPr/>
        </p:nvSpPr>
        <p:spPr>
          <a:xfrm>
            <a:off x="3023119" y="625151"/>
            <a:ext cx="1735494" cy="1735494"/>
          </a:xfrm>
          <a:prstGeom prst="rightArrowCallout">
            <a:avLst>
              <a:gd name="adj1" fmla="val 50000"/>
              <a:gd name="adj2" fmla="val 25000"/>
              <a:gd name="adj3" fmla="val 25000"/>
              <a:gd name="adj4" fmla="val 6497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오른쪽 화살표 설명선 3"/>
          <p:cNvSpPr/>
          <p:nvPr/>
        </p:nvSpPr>
        <p:spPr>
          <a:xfrm>
            <a:off x="5589037" y="625151"/>
            <a:ext cx="1735494" cy="1735494"/>
          </a:xfrm>
          <a:prstGeom prst="rightArrowCallout">
            <a:avLst>
              <a:gd name="adj1" fmla="val 50000"/>
              <a:gd name="adj2" fmla="val 25000"/>
              <a:gd name="adj3" fmla="val 39516"/>
              <a:gd name="adj4" fmla="val 6497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설명선 4"/>
          <p:cNvSpPr/>
          <p:nvPr/>
        </p:nvSpPr>
        <p:spPr>
          <a:xfrm>
            <a:off x="8444205" y="625151"/>
            <a:ext cx="1735494" cy="1735494"/>
          </a:xfrm>
          <a:prstGeom prst="rightArrowCallout">
            <a:avLst>
              <a:gd name="adj1" fmla="val 0"/>
              <a:gd name="adj2" fmla="val 50000"/>
              <a:gd name="adj3" fmla="val 41667"/>
              <a:gd name="adj4" fmla="val 64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설명선 5"/>
          <p:cNvSpPr/>
          <p:nvPr/>
        </p:nvSpPr>
        <p:spPr>
          <a:xfrm>
            <a:off x="391886" y="3069772"/>
            <a:ext cx="1735494" cy="1735494"/>
          </a:xfrm>
          <a:prstGeom prst="rightArrowCallout">
            <a:avLst>
              <a:gd name="adj1" fmla="val 50000"/>
              <a:gd name="adj2" fmla="val 25000"/>
              <a:gd name="adj3" fmla="val 0"/>
              <a:gd name="adj4" fmla="val 182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설명선 6"/>
          <p:cNvSpPr/>
          <p:nvPr/>
        </p:nvSpPr>
        <p:spPr>
          <a:xfrm>
            <a:off x="3023119" y="3069772"/>
            <a:ext cx="1735494" cy="1735494"/>
          </a:xfrm>
          <a:prstGeom prst="rightArrowCallout">
            <a:avLst>
              <a:gd name="adj1" fmla="val 25000"/>
              <a:gd name="adj2" fmla="val 50000"/>
              <a:gd name="adj3" fmla="val 0"/>
              <a:gd name="adj4" fmla="val 359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설명선 7"/>
          <p:cNvSpPr/>
          <p:nvPr/>
        </p:nvSpPr>
        <p:spPr>
          <a:xfrm>
            <a:off x="6158204" y="3069772"/>
            <a:ext cx="1735494" cy="1735494"/>
          </a:xfrm>
          <a:prstGeom prst="rightArrowCallout">
            <a:avLst>
              <a:gd name="adj1" fmla="val 25000"/>
              <a:gd name="adj2" fmla="val 0"/>
              <a:gd name="adj3" fmla="val 0"/>
              <a:gd name="adj4" fmla="val 64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2933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아래로 구부러진 화살표 1"/>
          <p:cNvSpPr/>
          <p:nvPr/>
        </p:nvSpPr>
        <p:spPr>
          <a:xfrm>
            <a:off x="1138335" y="793107"/>
            <a:ext cx="2311311" cy="1390262"/>
          </a:xfrm>
          <a:prstGeom prst="curved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아래로 구부러진 화살표 2"/>
          <p:cNvSpPr/>
          <p:nvPr/>
        </p:nvSpPr>
        <p:spPr>
          <a:xfrm>
            <a:off x="4716624" y="793107"/>
            <a:ext cx="2311311" cy="1390262"/>
          </a:xfrm>
          <a:prstGeom prst="curvedDownArrow">
            <a:avLst>
              <a:gd name="adj1" fmla="val 25000"/>
              <a:gd name="adj2" fmla="val 24945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아래로 구부러진 화살표 3"/>
          <p:cNvSpPr/>
          <p:nvPr/>
        </p:nvSpPr>
        <p:spPr>
          <a:xfrm>
            <a:off x="8294914" y="793107"/>
            <a:ext cx="2311311" cy="1390262"/>
          </a:xfrm>
          <a:prstGeom prst="curvedDownArrow">
            <a:avLst>
              <a:gd name="adj1" fmla="val 25000"/>
              <a:gd name="adj2" fmla="val 12792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아래로 구부러진 화살표 4"/>
          <p:cNvSpPr/>
          <p:nvPr/>
        </p:nvSpPr>
        <p:spPr>
          <a:xfrm>
            <a:off x="1138335" y="3592291"/>
            <a:ext cx="2311311" cy="1390262"/>
          </a:xfrm>
          <a:prstGeom prst="curvedDownArrow">
            <a:avLst>
              <a:gd name="adj1" fmla="val 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아래로 구부러진 화살표 5"/>
          <p:cNvSpPr/>
          <p:nvPr/>
        </p:nvSpPr>
        <p:spPr>
          <a:xfrm>
            <a:off x="4716624" y="3592291"/>
            <a:ext cx="2311311" cy="1390262"/>
          </a:xfrm>
          <a:prstGeom prst="curvedDownArrow">
            <a:avLst>
              <a:gd name="adj1" fmla="val 50000"/>
              <a:gd name="adj2" fmla="val 50000"/>
              <a:gd name="adj3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아래로 구부러진 화살표 6"/>
          <p:cNvSpPr/>
          <p:nvPr/>
        </p:nvSpPr>
        <p:spPr>
          <a:xfrm>
            <a:off x="8542175" y="3592291"/>
            <a:ext cx="2311311" cy="1390262"/>
          </a:xfrm>
          <a:prstGeom prst="curvedDownArrow">
            <a:avLst>
              <a:gd name="adj1" fmla="val 83125"/>
              <a:gd name="adj2" fmla="val 83125"/>
              <a:gd name="adj3" fmla="val 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6013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물결 1"/>
          <p:cNvSpPr/>
          <p:nvPr/>
        </p:nvSpPr>
        <p:spPr>
          <a:xfrm>
            <a:off x="528506" y="780176"/>
            <a:ext cx="1946245" cy="1669409"/>
          </a:xfrm>
          <a:prstGeom prst="wav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물결 2"/>
          <p:cNvSpPr/>
          <p:nvPr/>
        </p:nvSpPr>
        <p:spPr>
          <a:xfrm>
            <a:off x="3481431" y="780176"/>
            <a:ext cx="1946245" cy="1669409"/>
          </a:xfrm>
          <a:prstGeom prst="wave">
            <a:avLst>
              <a:gd name="adj1" fmla="val 12500"/>
              <a:gd name="adj2" fmla="val -1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물결 3"/>
          <p:cNvSpPr/>
          <p:nvPr/>
        </p:nvSpPr>
        <p:spPr>
          <a:xfrm>
            <a:off x="6434356" y="780176"/>
            <a:ext cx="1946245" cy="1669409"/>
          </a:xfrm>
          <a:prstGeom prst="wave">
            <a:avLst>
              <a:gd name="adj1" fmla="val 12500"/>
              <a:gd name="adj2" fmla="val 1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물결 4"/>
          <p:cNvSpPr/>
          <p:nvPr/>
        </p:nvSpPr>
        <p:spPr>
          <a:xfrm flipH="1">
            <a:off x="9387281" y="780176"/>
            <a:ext cx="1946245" cy="1669409"/>
          </a:xfrm>
          <a:prstGeom prst="wave">
            <a:avLst>
              <a:gd name="adj1" fmla="val 12500"/>
              <a:gd name="adj2" fmla="val -1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166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012"/>
            <a:ext cx="10515600" cy="1325563"/>
          </a:xfrm>
        </p:spPr>
        <p:txBody>
          <a:bodyPr/>
          <a:lstStyle/>
          <a:p>
            <a:r>
              <a:rPr lang="ko-KR" altLang="en-US" dirty="0"/>
              <a:t>스마트 아트 그래픽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0213" y="1335575"/>
            <a:ext cx="2867425" cy="21910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10214" y="235560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목록형</a:t>
            </a: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402437" y="506989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프로세스형</a:t>
            </a:r>
            <a:endParaRPr lang="ko-KR" altLang="en-US" sz="2400" dirty="0"/>
          </a:p>
        </p:txBody>
      </p:sp>
      <p:grpSp>
        <p:nvGrpSpPr>
          <p:cNvPr id="3" name="그룹 2"/>
          <p:cNvGrpSpPr/>
          <p:nvPr/>
        </p:nvGrpSpPr>
        <p:grpSpPr>
          <a:xfrm>
            <a:off x="2496025" y="1335575"/>
            <a:ext cx="2867425" cy="2705478"/>
            <a:chOff x="2496025" y="1335575"/>
            <a:chExt cx="2867425" cy="270547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6025" y="1335575"/>
              <a:ext cx="2867425" cy="270547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직사각형 11"/>
            <p:cNvSpPr/>
            <p:nvPr/>
          </p:nvSpPr>
          <p:spPr>
            <a:xfrm>
              <a:off x="2583402" y="1335576"/>
              <a:ext cx="639192" cy="57312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222594" y="1908699"/>
              <a:ext cx="707143" cy="52240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6764784" y="2431103"/>
            <a:ext cx="639193" cy="5517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441069" y="2431103"/>
            <a:ext cx="646488" cy="5517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090019" y="2947386"/>
            <a:ext cx="643906" cy="5149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2444269" y="4058169"/>
            <a:ext cx="2876951" cy="2772162"/>
            <a:chOff x="2444269" y="4058169"/>
            <a:chExt cx="2876951" cy="277216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44269" y="4058169"/>
              <a:ext cx="2876951" cy="27721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직사각형 16"/>
            <p:cNvSpPr/>
            <p:nvPr/>
          </p:nvSpPr>
          <p:spPr>
            <a:xfrm>
              <a:off x="2496025" y="4224009"/>
              <a:ext cx="726569" cy="25745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496025" y="5191669"/>
              <a:ext cx="726569" cy="52058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895233" y="5191669"/>
              <a:ext cx="633385" cy="53241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877981" y="5831622"/>
              <a:ext cx="704407" cy="25745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5331832" y="4041053"/>
            <a:ext cx="2867425" cy="2219635"/>
            <a:chOff x="5331832" y="4041053"/>
            <a:chExt cx="2867425" cy="221963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1832" y="4041053"/>
              <a:ext cx="2867425" cy="22196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직사각형 19"/>
            <p:cNvSpPr/>
            <p:nvPr/>
          </p:nvSpPr>
          <p:spPr>
            <a:xfrm>
              <a:off x="6090019" y="5699464"/>
              <a:ext cx="643906" cy="4971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204988" y="4041053"/>
              <a:ext cx="355107" cy="57312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742551" y="4041053"/>
              <a:ext cx="670052" cy="56645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8167638" y="3969284"/>
            <a:ext cx="2848373" cy="1100613"/>
            <a:chOff x="8167638" y="3969284"/>
            <a:chExt cx="2848373" cy="110061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67638" y="4041053"/>
              <a:ext cx="2848373" cy="10288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8199257" y="4607511"/>
              <a:ext cx="669535" cy="3906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199257" y="4078425"/>
              <a:ext cx="669535" cy="34265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9685538" y="3969284"/>
              <a:ext cx="523782" cy="56645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0342485" y="3980535"/>
              <a:ext cx="585927" cy="5648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8209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012"/>
            <a:ext cx="10515600" cy="1325563"/>
          </a:xfrm>
        </p:spPr>
        <p:txBody>
          <a:bodyPr/>
          <a:lstStyle/>
          <a:p>
            <a:r>
              <a:rPr lang="ko-KR" altLang="en-US" dirty="0"/>
              <a:t>스마트 아트 그래픽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0214" y="235560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주기형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2437" y="5069897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계층 </a:t>
            </a:r>
            <a:r>
              <a:rPr lang="ko-KR" altLang="en-US" sz="2400" dirty="0" err="1"/>
              <a:t>구조형</a:t>
            </a:r>
            <a:endParaRPr lang="ko-KR" altLang="en-US" sz="2400" dirty="0"/>
          </a:p>
        </p:txBody>
      </p:sp>
      <p:grpSp>
        <p:nvGrpSpPr>
          <p:cNvPr id="3" name="그룹 2"/>
          <p:cNvGrpSpPr/>
          <p:nvPr/>
        </p:nvGrpSpPr>
        <p:grpSpPr>
          <a:xfrm>
            <a:off x="2629301" y="1581038"/>
            <a:ext cx="2867425" cy="2257740"/>
            <a:chOff x="2629301" y="1581038"/>
            <a:chExt cx="2867425" cy="225774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29301" y="1581038"/>
              <a:ext cx="2867425" cy="22577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1" name="직사각형 30"/>
            <p:cNvSpPr/>
            <p:nvPr/>
          </p:nvSpPr>
          <p:spPr>
            <a:xfrm>
              <a:off x="4063012" y="2192783"/>
              <a:ext cx="597765" cy="49049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382392" y="3222594"/>
              <a:ext cx="680620" cy="5326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767309" y="1633491"/>
              <a:ext cx="585926" cy="5592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605484" y="4275087"/>
            <a:ext cx="2915057" cy="2267266"/>
            <a:chOff x="2605484" y="4275087"/>
            <a:chExt cx="2915057" cy="2267266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5484" y="4275087"/>
              <a:ext cx="2915057" cy="226726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4" name="직사각형 33"/>
            <p:cNvSpPr/>
            <p:nvPr/>
          </p:nvSpPr>
          <p:spPr>
            <a:xfrm>
              <a:off x="4696287" y="5388746"/>
              <a:ext cx="656948" cy="52378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7047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58852"/>
          </a:xfrm>
        </p:spPr>
        <p:txBody>
          <a:bodyPr/>
          <a:lstStyle/>
          <a:p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A3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용지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1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장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앞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뒤 각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2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면 총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4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면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)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흑백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635853" y="2827090"/>
            <a:ext cx="4228052" cy="2692866"/>
            <a:chOff x="1635853" y="2827090"/>
            <a:chExt cx="4228052" cy="2692866"/>
          </a:xfrm>
        </p:grpSpPr>
        <p:sp>
          <p:nvSpPr>
            <p:cNvPr id="4" name="직사각형 3"/>
            <p:cNvSpPr/>
            <p:nvPr/>
          </p:nvSpPr>
          <p:spPr>
            <a:xfrm>
              <a:off x="1635853" y="2827090"/>
              <a:ext cx="4228052" cy="26928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853967" y="3061982"/>
              <a:ext cx="1761688" cy="21895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858936" y="3061982"/>
              <a:ext cx="1761688" cy="21895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291743" y="2827090"/>
            <a:ext cx="4228052" cy="2692866"/>
            <a:chOff x="1635853" y="2827090"/>
            <a:chExt cx="4228052" cy="2692866"/>
          </a:xfrm>
        </p:grpSpPr>
        <p:sp>
          <p:nvSpPr>
            <p:cNvPr id="9" name="직사각형 8"/>
            <p:cNvSpPr/>
            <p:nvPr/>
          </p:nvSpPr>
          <p:spPr>
            <a:xfrm>
              <a:off x="1635853" y="2827090"/>
              <a:ext cx="4228052" cy="26928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853967" y="3061982"/>
              <a:ext cx="1761688" cy="21895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858936" y="3061982"/>
              <a:ext cx="1761688" cy="21895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317709" y="5813571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앞 면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73599" y="5813571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뒷</a:t>
            </a:r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 면</a:t>
            </a:r>
          </a:p>
        </p:txBody>
      </p:sp>
    </p:spTree>
    <p:extLst>
      <p:ext uri="{BB962C8B-B14F-4D97-AF65-F5344CB8AC3E}">
        <p14:creationId xmlns:p14="http://schemas.microsoft.com/office/powerpoint/2010/main" val="27770023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012"/>
            <a:ext cx="10515600" cy="1325563"/>
          </a:xfrm>
        </p:spPr>
        <p:txBody>
          <a:bodyPr/>
          <a:lstStyle/>
          <a:p>
            <a:r>
              <a:rPr lang="ko-KR" altLang="en-US" dirty="0"/>
              <a:t>스마트 아트 그래픽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0214" y="235560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관계형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0214" y="474134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행렬형</a:t>
            </a:r>
            <a:endParaRPr lang="ko-KR" altLang="en-US" sz="24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2305589" y="1509609"/>
            <a:ext cx="2857899" cy="2791215"/>
            <a:chOff x="2305589" y="1509609"/>
            <a:chExt cx="2857899" cy="279121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05589" y="1509609"/>
              <a:ext cx="2857899" cy="27912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/>
            <p:cNvSpPr/>
            <p:nvPr/>
          </p:nvSpPr>
          <p:spPr>
            <a:xfrm>
              <a:off x="3814438" y="1566766"/>
              <a:ext cx="517865" cy="54611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438835" y="1566766"/>
              <a:ext cx="603682" cy="54611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380726" y="2689934"/>
              <a:ext cx="602527" cy="3817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089429" y="2663301"/>
              <a:ext cx="577049" cy="50602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438835" y="3710866"/>
              <a:ext cx="648070" cy="50602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5163488" y="1566766"/>
            <a:ext cx="2896004" cy="2676899"/>
            <a:chOff x="5163488" y="1566766"/>
            <a:chExt cx="2896004" cy="267689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3488" y="1566766"/>
              <a:ext cx="2896004" cy="26768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직사각형 13"/>
            <p:cNvSpPr/>
            <p:nvPr/>
          </p:nvSpPr>
          <p:spPr>
            <a:xfrm>
              <a:off x="5994673" y="2663301"/>
              <a:ext cx="530414" cy="50602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7279689" y="1566766"/>
              <a:ext cx="665826" cy="4750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611490" y="3266982"/>
              <a:ext cx="685955" cy="32847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02437" y="565574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/>
              <a:t>피라미드형</a:t>
            </a:r>
            <a:endParaRPr lang="ko-KR" altLang="en-US" sz="2400" dirty="0"/>
          </a:p>
        </p:txBody>
      </p:sp>
      <p:grpSp>
        <p:nvGrpSpPr>
          <p:cNvPr id="23" name="그룹 22"/>
          <p:cNvGrpSpPr/>
          <p:nvPr/>
        </p:nvGrpSpPr>
        <p:grpSpPr>
          <a:xfrm>
            <a:off x="2305589" y="4633995"/>
            <a:ext cx="2867425" cy="676369"/>
            <a:chOff x="2305589" y="4633995"/>
            <a:chExt cx="2867425" cy="67636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5589" y="4633995"/>
              <a:ext cx="2867425" cy="6763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직사각형 16"/>
            <p:cNvSpPr/>
            <p:nvPr/>
          </p:nvSpPr>
          <p:spPr>
            <a:xfrm>
              <a:off x="2380726" y="4691153"/>
              <a:ext cx="531150" cy="51185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983253" y="4660629"/>
              <a:ext cx="683225" cy="56901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2252899" y="5553156"/>
            <a:ext cx="2800741" cy="666843"/>
            <a:chOff x="2252899" y="5553156"/>
            <a:chExt cx="2800741" cy="666843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52899" y="5553156"/>
              <a:ext cx="2800741" cy="666843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3734538" y="5553156"/>
              <a:ext cx="597765" cy="66684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342680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6" descr="Amazon.in: Buy Korean &amp;amp; English Bilingual Language Keyboard (Black) (USB)  (Windows) Online at Low Prices in India | SimplyPlugo Reviews &amp;amp; Rating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8" y="1771676"/>
            <a:ext cx="12038984" cy="439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키보드 자판 배열</a:t>
            </a:r>
          </a:p>
        </p:txBody>
      </p:sp>
    </p:spTree>
    <p:extLst>
      <p:ext uri="{BB962C8B-B14F-4D97-AF65-F5344CB8AC3E}">
        <p14:creationId xmlns:p14="http://schemas.microsoft.com/office/powerpoint/2010/main" val="9238065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장애인 </a:t>
            </a:r>
            <a:r>
              <a:rPr lang="ko-KR" altLang="en-US" dirty="0" err="1"/>
              <a:t>편의시간</a:t>
            </a:r>
            <a:r>
              <a:rPr lang="ko-KR" altLang="en-US" dirty="0"/>
              <a:t> </a:t>
            </a:r>
            <a:r>
              <a:rPr lang="en-US" altLang="ko-KR" dirty="0"/>
              <a:t>30</a:t>
            </a:r>
            <a:r>
              <a:rPr lang="ko-KR" altLang="en-US" dirty="0"/>
              <a:t>분 추가 제공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686" y="1690688"/>
            <a:ext cx="8815774" cy="495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35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11388</TotalTime>
  <Words>2476</Words>
  <Application>Microsoft Office PowerPoint</Application>
  <PresentationFormat>와이드스크린</PresentationFormat>
  <Paragraphs>635</Paragraphs>
  <Slides>92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92</vt:i4>
      </vt:variant>
    </vt:vector>
  </HeadingPairs>
  <TitlesOfParts>
    <vt:vector size="99" baseType="lpstr">
      <vt:lpstr>HY견고딕</vt:lpstr>
      <vt:lpstr>G마켓 산스 TTF Medium</vt:lpstr>
      <vt:lpstr>Adobe 고딕 Std B</vt:lpstr>
      <vt:lpstr>맑은 고딕</vt:lpstr>
      <vt:lpstr>굴림체</vt:lpstr>
      <vt:lpstr>Arial</vt:lpstr>
      <vt:lpstr>Office 테마</vt:lpstr>
      <vt:lpstr>ITQ(Information Technology Qualification)</vt:lpstr>
      <vt:lpstr>시험 과목</vt:lpstr>
      <vt:lpstr>시험 일정</vt:lpstr>
      <vt:lpstr>합격 결정 기준</vt:lpstr>
      <vt:lpstr>응시료</vt:lpstr>
      <vt:lpstr>시험 시간</vt:lpstr>
      <vt:lpstr>사진 이미지 등록 조건</vt:lpstr>
      <vt:lpstr>고사장(제주)</vt:lpstr>
      <vt:lpstr>문제지</vt:lpstr>
      <vt:lpstr>자격증 발급비용</vt:lpstr>
      <vt:lpstr>컴퓨터활용능력평가 2급</vt:lpstr>
      <vt:lpstr>사무자동화 산업기사</vt:lpstr>
      <vt:lpstr>웹 채점 프로그램</vt:lpstr>
      <vt:lpstr>수험번호 등록</vt:lpstr>
      <vt:lpstr>수험자 정보 확인</vt:lpstr>
      <vt:lpstr>시험 관리 프로그램</vt:lpstr>
      <vt:lpstr>답안 전송</vt:lpstr>
      <vt:lpstr>답안 전송 확인</vt:lpstr>
      <vt:lpstr>저장 않고 답안전송한 경우</vt:lpstr>
      <vt:lpstr>ITQ 한글</vt:lpstr>
      <vt:lpstr>한글 바로가기 아이콘</vt:lpstr>
      <vt:lpstr>시험 출제 경향</vt:lpstr>
      <vt:lpstr>문서 환경 설정</vt:lpstr>
      <vt:lpstr>줄/쪽/페이지 구분</vt:lpstr>
      <vt:lpstr>대표 글꼴</vt:lpstr>
      <vt:lpstr>커서 이동</vt:lpstr>
      <vt:lpstr>스타일 채점 기준(50점)</vt:lpstr>
      <vt:lpstr>표 채점 기준(50점)</vt:lpstr>
      <vt:lpstr>표 크기 조절</vt:lpstr>
      <vt:lpstr>차트 구성 요소</vt:lpstr>
      <vt:lpstr>차트 채점 기준(50점)</vt:lpstr>
      <vt:lpstr>수식(40점)</vt:lpstr>
      <vt:lpstr>그리기 작업 채점 기준(110점)</vt:lpstr>
      <vt:lpstr>문서작성 능력평가 채점 기준(200점)</vt:lpstr>
      <vt:lpstr>ITQ 엑셀</vt:lpstr>
      <vt:lpstr>시험 출제 경향</vt:lpstr>
      <vt:lpstr>[제1작업]표 서식 작성 및 값 계산 채점기준</vt:lpstr>
      <vt:lpstr>[제2작업] 고급 필터/표 서식, 목표값 찾기/고급 필터 채점기준</vt:lpstr>
      <vt:lpstr>[제3작업] 피벗 테이블/부분합 채점기준</vt:lpstr>
      <vt:lpstr>[제4작업] 그래프 채점기준</vt:lpstr>
      <vt:lpstr>제목에 자주 나오는 도형</vt:lpstr>
      <vt:lpstr>자음 특수문자</vt:lpstr>
      <vt:lpstr>통계함수</vt:lpstr>
      <vt:lpstr>통계함수</vt:lpstr>
      <vt:lpstr>수학/삼각 함수</vt:lpstr>
      <vt:lpstr>수학 함수</vt:lpstr>
      <vt:lpstr>텍스트 함수</vt:lpstr>
      <vt:lpstr>날짜/시간 함수</vt:lpstr>
      <vt:lpstr>찾기/참조 함수</vt:lpstr>
      <vt:lpstr>데이터베이스 함수</vt:lpstr>
      <vt:lpstr>ITQ 파워포인트</vt:lpstr>
      <vt:lpstr>시험 출제 경향</vt:lpstr>
      <vt:lpstr>전체구성 채점 기준</vt:lpstr>
      <vt:lpstr>전체 구성</vt:lpstr>
      <vt:lpstr>슬라이드 레이아웃</vt:lpstr>
      <vt:lpstr>전체 구성 – 자주 나오는 도형</vt:lpstr>
      <vt:lpstr>표지 슬라이드 채점 기준</vt:lpstr>
      <vt:lpstr>표지 슬라이드 – 도형 편집</vt:lpstr>
      <vt:lpstr>표지 슬라이드 – 워드아트 삽입</vt:lpstr>
      <vt:lpstr>목차 슬라이드 채점 기준 </vt:lpstr>
      <vt:lpstr>목차 슬라이드</vt:lpstr>
      <vt:lpstr>텍스트/동영상 슬라이드 채점 기준</vt:lpstr>
      <vt:lpstr>PowerPoint 프레젠테이션</vt:lpstr>
      <vt:lpstr>텍스트/동영상 슬라이드 작성</vt:lpstr>
      <vt:lpstr>글머리기호와 문단 사이 간격 조정</vt:lpstr>
      <vt:lpstr>특수 문자 – 한글 자음 이용 방법</vt:lpstr>
      <vt:lpstr>표 슬라이드 채점 기준</vt:lpstr>
      <vt:lpstr>표 슬라이드 작성</vt:lpstr>
      <vt:lpstr>차트 슬라이드 채점 기준</vt:lpstr>
      <vt:lpstr>차트 구성 요소</vt:lpstr>
      <vt:lpstr>도형 슬라이드 채점 기준</vt:lpstr>
      <vt:lpstr>PowerPoint 프레젠테이션</vt:lpstr>
      <vt:lpstr>도형 삽입 – 도형 모양 비교</vt:lpstr>
      <vt:lpstr>도형 그리기</vt:lpstr>
      <vt:lpstr>Shift키 활용</vt:lpstr>
      <vt:lpstr>Ctrl키 활용</vt:lpstr>
      <vt:lpstr>Alt키 활용</vt:lpstr>
      <vt:lpstr>스마트 가이드 활용</vt:lpstr>
      <vt:lpstr>도형 회전 시 텍스트 방향 변경 방법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스마트 아트 그래픽</vt:lpstr>
      <vt:lpstr>스마트 아트 그래픽</vt:lpstr>
      <vt:lpstr>스마트 아트 그래픽</vt:lpstr>
      <vt:lpstr>키보드 자판 배열</vt:lpstr>
      <vt:lpstr>장애인 편의시간 30분 추가 제공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ITQ(Information Technology Qualification) 엑셀</dc:title>
  <dc:creator>오정임</dc:creator>
  <cp:lastModifiedBy>Jin COM</cp:lastModifiedBy>
  <cp:revision>203</cp:revision>
  <dcterms:created xsi:type="dcterms:W3CDTF">2021-03-01T06:34:18Z</dcterms:created>
  <dcterms:modified xsi:type="dcterms:W3CDTF">2024-04-01T00:00:11Z</dcterms:modified>
</cp:coreProperties>
</file>